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26"/>
  </p:notesMasterIdLst>
  <p:handoutMasterIdLst>
    <p:handoutMasterId r:id="rId27"/>
  </p:handoutMasterIdLst>
  <p:sldIdLst>
    <p:sldId id="694" r:id="rId2"/>
    <p:sldId id="695" r:id="rId3"/>
    <p:sldId id="659" r:id="rId4"/>
    <p:sldId id="699" r:id="rId5"/>
    <p:sldId id="696" r:id="rId6"/>
    <p:sldId id="698" r:id="rId7"/>
    <p:sldId id="700" r:id="rId8"/>
    <p:sldId id="701" r:id="rId9"/>
    <p:sldId id="702" r:id="rId10"/>
    <p:sldId id="703" r:id="rId11"/>
    <p:sldId id="704" r:id="rId12"/>
    <p:sldId id="705" r:id="rId13"/>
    <p:sldId id="706" r:id="rId14"/>
    <p:sldId id="707" r:id="rId15"/>
    <p:sldId id="708" r:id="rId16"/>
    <p:sldId id="709" r:id="rId17"/>
    <p:sldId id="711" r:id="rId18"/>
    <p:sldId id="710" r:id="rId19"/>
    <p:sldId id="675" r:id="rId20"/>
    <p:sldId id="676" r:id="rId21"/>
    <p:sldId id="714" r:id="rId22"/>
    <p:sldId id="718" r:id="rId23"/>
    <p:sldId id="719" r:id="rId24"/>
    <p:sldId id="720" r:id="rId25"/>
  </p:sldIdLst>
  <p:sldSz cx="9144000" cy="51450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5pPr>
    <a:lvl6pPr marL="22860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6pPr>
    <a:lvl7pPr marL="27432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7pPr>
    <a:lvl8pPr marL="32004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8pPr>
    <a:lvl9pPr marL="36576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008080"/>
    <a:srgbClr val="EEFBF5"/>
    <a:srgbClr val="CCFFFF"/>
    <a:srgbClr val="FBFBFB"/>
    <a:srgbClr val="99CCFF"/>
    <a:srgbClr val="6699FF"/>
    <a:srgbClr val="3399FF"/>
    <a:srgbClr val="0099FF"/>
    <a:srgbClr val="C0C0C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39" autoAdjust="0"/>
    <p:restoredTop sz="89412" autoAdjust="0"/>
  </p:normalViewPr>
  <p:slideViewPr>
    <p:cSldViewPr>
      <p:cViewPr varScale="1">
        <p:scale>
          <a:sx n="102" d="100"/>
          <a:sy n="102" d="100"/>
        </p:scale>
        <p:origin x="-486" y="-90"/>
      </p:cViewPr>
      <p:guideLst>
        <p:guide orient="horz" pos="16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20"/>
    </p:cViewPr>
  </p:sorterViewPr>
  <p:notesViewPr>
    <p:cSldViewPr>
      <p:cViewPr varScale="1">
        <p:scale>
          <a:sx n="58" d="100"/>
          <a:sy n="58" d="100"/>
        </p:scale>
        <p:origin x="-193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28422C4D-8017-4356-B726-94CC3671D1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5332C9FB-8111-4D00-B3D8-89D81B1F1A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D93E78-527B-4CE8-BFF4-5EF658BC03D5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3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23320F-B2C0-43CF-9986-F52EBBCFA02F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3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zh-CN" altLang="en-US" dirty="0" smtClean="0"/>
              <a:t>不仅仅是了解格式，更重要是透过现象看本质，通过格式看到</a:t>
            </a:r>
            <a:r>
              <a:rPr lang="en-US" altLang="zh-CN" dirty="0" smtClean="0"/>
              <a:t>TCP</a:t>
            </a:r>
            <a:r>
              <a:rPr lang="zh-CN" altLang="en-US" dirty="0" smtClean="0"/>
              <a:t>协议的内部机理。</a:t>
            </a:r>
            <a:endParaRPr lang="en-US" altLang="zh-CN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zh-CN" altLang="en-US" sz="12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报头长度为</a:t>
            </a:r>
            <a:r>
              <a:rPr lang="en-US" altLang="zh-CN" sz="12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20-60</a:t>
            </a:r>
            <a:r>
              <a:rPr lang="zh-CN" altLang="en-US" sz="12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字节，其中固定部分长度为</a:t>
            </a:r>
            <a:r>
              <a:rPr lang="en-US" altLang="zh-CN" sz="12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zh-CN" altLang="en-US" sz="12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字节；选项部分长度可变，最多</a:t>
            </a:r>
            <a:r>
              <a:rPr lang="en-US" altLang="zh-CN" sz="12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zh-CN" altLang="en-US" sz="12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字节。</a:t>
            </a:r>
          </a:p>
          <a:p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12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12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zh-CN" altLang="en-US" sz="1200" b="0" u="none" dirty="0" smtClean="0">
                <a:solidFill>
                  <a:srgbClr val="1A3868"/>
                </a:solidFill>
              </a:rPr>
              <a:t>不再等到整个缓存都填满了后再向上交付</a:t>
            </a:r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13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13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zh-CN" altLang="en-US" sz="1200" b="0" u="none" dirty="0" smtClean="0">
                <a:solidFill>
                  <a:srgbClr val="1A3868"/>
                </a:solidFill>
              </a:rPr>
              <a:t>如由于主机崩溃或其他原因</a:t>
            </a:r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14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14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15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15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zh-CN" altLang="en-US" sz="1200" b="0" u="none" dirty="0" smtClean="0">
                <a:solidFill>
                  <a:srgbClr val="1A3868"/>
                </a:solidFill>
              </a:rPr>
              <a:t>用来释放一个连接。</a:t>
            </a:r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16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16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u="none" dirty="0" smtClean="0">
                <a:solidFill>
                  <a:srgbClr val="1A3868"/>
                </a:solidFill>
              </a:rPr>
              <a:t>窗口值是</a:t>
            </a:r>
            <a:r>
              <a:rPr lang="en-US" altLang="zh-CN" sz="1200" b="0" u="none" dirty="0" smtClean="0">
                <a:solidFill>
                  <a:srgbClr val="1A3868"/>
                </a:solidFill>
              </a:rPr>
              <a:t>[0,2</a:t>
            </a:r>
            <a:r>
              <a:rPr lang="en-US" altLang="zh-CN" sz="1200" b="0" u="none" baseline="30000" dirty="0" smtClean="0">
                <a:solidFill>
                  <a:srgbClr val="1A3868"/>
                </a:solidFill>
              </a:rPr>
              <a:t>16</a:t>
            </a:r>
            <a:r>
              <a:rPr lang="en-US" altLang="zh-CN" sz="1200" b="0" u="none" dirty="0" smtClean="0">
                <a:solidFill>
                  <a:srgbClr val="1A3868"/>
                </a:solidFill>
              </a:rPr>
              <a:t>-1]</a:t>
            </a:r>
            <a:r>
              <a:rPr lang="zh-CN" altLang="en-US" sz="1200" b="0" u="none" dirty="0" smtClean="0">
                <a:solidFill>
                  <a:srgbClr val="1A3868"/>
                </a:solidFill>
              </a:rPr>
              <a:t>之间的整数。</a:t>
            </a:r>
          </a:p>
          <a:p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17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17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0" hangingPunct="0"/>
            <a:r>
              <a:rPr lang="zh-CN" altLang="en-US" sz="1200" u="none" dirty="0" smtClean="0">
                <a:solidFill>
                  <a:srgbClr val="2D2DB9"/>
                </a:solidFill>
              </a:rPr>
              <a:t>计算校验和与</a:t>
            </a:r>
            <a:r>
              <a:rPr lang="en-US" altLang="zh-CN" sz="1200" u="none" dirty="0" smtClean="0">
                <a:solidFill>
                  <a:srgbClr val="2D2DB9"/>
                </a:solidFill>
              </a:rPr>
              <a:t>UDP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校验和的方法相同；</a:t>
            </a:r>
            <a:r>
              <a:rPr lang="en-US" altLang="zh-CN" sz="1200" u="none" dirty="0" smtClean="0">
                <a:solidFill>
                  <a:srgbClr val="2D2DB9"/>
                </a:solidFill>
              </a:rPr>
              <a:t>UDP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校验和是可选的，</a:t>
            </a:r>
            <a:r>
              <a:rPr lang="en-US" altLang="zh-CN" sz="1200" u="none" dirty="0" smtClean="0">
                <a:solidFill>
                  <a:srgbClr val="2D2DB9"/>
                </a:solidFill>
              </a:rPr>
              <a:t>TCP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协议是必须有的；</a:t>
            </a:r>
            <a:r>
              <a:rPr lang="en-US" altLang="zh-CN" sz="1200" u="none" dirty="0" smtClean="0">
                <a:solidFill>
                  <a:srgbClr val="2D2DB9"/>
                </a:solidFill>
              </a:rPr>
              <a:t>TCP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校验和同样需要伪报头，唯一不同的是协议字段的值是</a:t>
            </a:r>
            <a:r>
              <a:rPr lang="en-US" altLang="zh-CN" sz="1200" u="none" dirty="0" smtClean="0">
                <a:solidFill>
                  <a:srgbClr val="2D2DB9"/>
                </a:solidFill>
              </a:rPr>
              <a:t>6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。</a:t>
            </a:r>
          </a:p>
          <a:p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18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18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0" hangingPunct="0"/>
            <a:r>
              <a:rPr lang="zh-CN" altLang="en-US" sz="1200" b="0" u="none" dirty="0" smtClean="0">
                <a:solidFill>
                  <a:srgbClr val="C00000"/>
                </a:solidFill>
              </a:rPr>
              <a:t>当 </a:t>
            </a:r>
            <a:r>
              <a:rPr lang="en-US" altLang="zh-CN" sz="1200" b="0" u="none" dirty="0" smtClean="0">
                <a:solidFill>
                  <a:srgbClr val="C00000"/>
                </a:solidFill>
              </a:rPr>
              <a:t>URG </a:t>
            </a:r>
            <a:r>
              <a:rPr lang="en-US" altLang="zh-CN" sz="1200" b="0" u="none" dirty="0" smtClean="0">
                <a:solidFill>
                  <a:srgbClr val="C00000"/>
                </a:solidFill>
                <a:sym typeface="Symbol" pitchFamily="18" charset="2"/>
              </a:rPr>
              <a:t></a:t>
            </a:r>
            <a:r>
              <a:rPr lang="en-US" altLang="zh-CN" sz="1200" b="0" u="none" dirty="0" smtClean="0">
                <a:solidFill>
                  <a:srgbClr val="C00000"/>
                </a:solidFill>
              </a:rPr>
              <a:t> 1 </a:t>
            </a:r>
            <a:r>
              <a:rPr lang="zh-CN" altLang="en-US" sz="1200" b="0" u="none" dirty="0" smtClean="0">
                <a:solidFill>
                  <a:srgbClr val="C00000"/>
                </a:solidFill>
              </a:rPr>
              <a:t>时，表明紧急指针字段有效</a:t>
            </a:r>
            <a:r>
              <a:rPr lang="zh-CN" altLang="en-US" sz="1200" b="0" u="none" dirty="0" smtClean="0">
                <a:solidFill>
                  <a:srgbClr val="1A3868"/>
                </a:solidFill>
              </a:rPr>
              <a:t>。它告诉系统此报文段中有紧急数据，应尽快传送。 （紧急数据放在本报文段数据的最前面）</a:t>
            </a:r>
            <a:r>
              <a:rPr lang="en-US" altLang="zh-CN" sz="1200" b="0" u="none" dirty="0" smtClean="0">
                <a:solidFill>
                  <a:srgbClr val="1A3868"/>
                </a:solidFill>
              </a:rPr>
              <a:t> </a:t>
            </a:r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5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设置窗口长度的目的是为了保证</a:t>
            </a:r>
            <a:r>
              <a:rPr lang="en-US" altLang="zh-CN" sz="15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zh-CN" altLang="en-US" sz="15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字节流传输的可靠性，用来通知发送方下一次可以连续传输的字节数；最大段长度</a:t>
            </a:r>
            <a:r>
              <a:rPr lang="en-US" altLang="zh-CN" sz="15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MSS</a:t>
            </a:r>
            <a:r>
              <a:rPr lang="zh-CN" altLang="en-US" sz="15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是在构成一个</a:t>
            </a:r>
            <a:r>
              <a:rPr lang="en-US" altLang="zh-CN" sz="15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TCP </a:t>
            </a:r>
            <a:r>
              <a:rPr lang="zh-CN" altLang="en-US" sz="15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报文段时最多可以在报文的数据字段中放置的数据字节数量；</a:t>
            </a:r>
            <a:r>
              <a:rPr lang="en-US" altLang="zh-CN" sz="15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MSS</a:t>
            </a:r>
            <a:r>
              <a:rPr lang="zh-CN" altLang="en-US" sz="1500" b="1" dirty="0" smtClean="0">
                <a:solidFill>
                  <a:srgbClr val="2D2DB9"/>
                </a:solidFill>
                <a:latin typeface="Times New Roman" pitchFamily="18" charset="0"/>
                <a:cs typeface="Times New Roman" pitchFamily="18" charset="0"/>
              </a:rPr>
              <a:t>值的确定与每次传输的窗口大小无关；</a:t>
            </a:r>
            <a:endParaRPr lang="en-US" altLang="zh-CN" sz="1500" b="1" dirty="0" smtClean="0">
              <a:solidFill>
                <a:srgbClr val="2D2DB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32C9FB-8111-4D00-B3D8-89D81B1F1AAF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4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4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zh-CN" altLang="en-US" b="1" dirty="0" smtClean="0">
                <a:solidFill>
                  <a:srgbClr val="2D2DB9"/>
                </a:solidFill>
                <a:ea typeface="宋体" charset="-122"/>
              </a:rPr>
              <a:t>端口是传输层与应用层的服务接口。传输层的复用和分用功能都要通过端口实现。</a:t>
            </a:r>
            <a:r>
              <a:rPr kumimoji="0" lang="zh-CN" altLang="en-US" b="1" dirty="0" smtClean="0">
                <a:solidFill>
                  <a:srgbClr val="0000CC"/>
                </a:solidFill>
                <a:ea typeface="宋体" charset="-122"/>
              </a:rPr>
              <a:t>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5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5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en-US" altLang="zh-CN" sz="1200" u="none" dirty="0" smtClean="0">
                <a:solidFill>
                  <a:srgbClr val="2D2DB9"/>
                </a:solidFill>
              </a:rPr>
              <a:t>TCP 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是面向字节流的，连接中传送的数据流中的每个字节都按顺序编号。</a:t>
            </a:r>
            <a:endParaRPr lang="zh-CN" altLang="en-US" sz="1200" u="none" dirty="0" smtClean="0">
              <a:solidFill>
                <a:srgbClr val="0000CC"/>
              </a:solidFill>
              <a:latin typeface="微软雅黑" pitchFamily="34" charset="-122"/>
            </a:endParaRPr>
          </a:p>
          <a:p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6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6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7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7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u="none" dirty="0" smtClean="0">
                <a:solidFill>
                  <a:srgbClr val="2D2DB9"/>
                </a:solidFill>
              </a:rPr>
              <a:t>TCP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首部长度以</a:t>
            </a:r>
            <a:r>
              <a:rPr lang="en-US" altLang="zh-CN" sz="1200" u="none" dirty="0" smtClean="0">
                <a:solidFill>
                  <a:srgbClr val="2D2DB9"/>
                </a:solidFill>
              </a:rPr>
              <a:t>4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字节为一个单元来计算的，实际报头长度是</a:t>
            </a:r>
            <a:r>
              <a:rPr lang="en-US" altLang="zh-CN" sz="1200" u="none" dirty="0" smtClean="0">
                <a:solidFill>
                  <a:srgbClr val="2D2DB9"/>
                </a:solidFill>
              </a:rPr>
              <a:t>20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（固定）～</a:t>
            </a:r>
            <a:r>
              <a:rPr lang="en-US" altLang="zh-CN" sz="1200" u="none" dirty="0" smtClean="0">
                <a:solidFill>
                  <a:srgbClr val="2D2DB9"/>
                </a:solidFill>
              </a:rPr>
              <a:t>60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（固定</a:t>
            </a:r>
            <a:r>
              <a:rPr lang="en-US" altLang="zh-CN" sz="1200" u="none" dirty="0" smtClean="0">
                <a:solidFill>
                  <a:srgbClr val="2D2DB9"/>
                </a:solidFill>
              </a:rPr>
              <a:t>+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可选）字节，因此该字段值是</a:t>
            </a:r>
            <a:r>
              <a:rPr lang="en-US" altLang="zh-CN" sz="1200" u="none" dirty="0" smtClean="0">
                <a:solidFill>
                  <a:srgbClr val="2D2DB9"/>
                </a:solidFill>
              </a:rPr>
              <a:t>5-15</a:t>
            </a:r>
            <a:r>
              <a:rPr lang="zh-CN" altLang="en-US" sz="1200" u="none" dirty="0" smtClean="0">
                <a:solidFill>
                  <a:srgbClr val="2D2DB9"/>
                </a:solidFill>
              </a:rPr>
              <a:t>之间</a:t>
            </a:r>
            <a:r>
              <a:rPr lang="zh-CN" altLang="en-US" sz="1200" u="none" dirty="0" smtClean="0">
                <a:solidFill>
                  <a:srgbClr val="0000CC"/>
                </a:solidFill>
                <a:latin typeface="微软雅黑" pitchFamily="34" charset="-122"/>
              </a:rPr>
              <a:t>。</a:t>
            </a:r>
            <a:r>
              <a:rPr lang="zh-CN" altLang="en-US" u="none" dirty="0" smtClean="0">
                <a:solidFill>
                  <a:srgbClr val="0000FF"/>
                </a:solidFill>
                <a:latin typeface="宋体" charset="-122"/>
                <a:ea typeface="宋体" charset="-122"/>
              </a:rPr>
              <a:t>  </a:t>
            </a:r>
          </a:p>
          <a:p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8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8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u="none" dirty="0" smtClean="0">
              <a:solidFill>
                <a:srgbClr val="0000FF"/>
              </a:solidFill>
              <a:latin typeface="宋体" charset="-122"/>
              <a:ea typeface="宋体" charset="-122"/>
            </a:endParaRPr>
          </a:p>
          <a:p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9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9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u="none" dirty="0" smtClean="0">
              <a:solidFill>
                <a:srgbClr val="0000FF"/>
              </a:solidFill>
              <a:latin typeface="宋体" charset="-122"/>
              <a:ea typeface="宋体" charset="-122"/>
            </a:endParaRPr>
          </a:p>
          <a:p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10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10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zh-CN" altLang="en-US" sz="1200" b="0" u="none" dirty="0" smtClean="0">
                <a:solidFill>
                  <a:srgbClr val="1A3868"/>
                </a:solidFill>
              </a:rPr>
              <a:t>相当于高优先级的数据</a:t>
            </a:r>
            <a:r>
              <a:rPr lang="en-US" altLang="zh-CN" sz="1200" b="0" u="none" dirty="0" smtClean="0">
                <a:solidFill>
                  <a:srgbClr val="1A3868"/>
                </a:solidFill>
              </a:rPr>
              <a:t>)</a:t>
            </a:r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57842F-3906-4C64-A211-779AD45B4738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11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C6A3E8-8C54-439C-B27E-7FE1E440050C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11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zh-CN" altLang="en-US" sz="1200" b="0" u="none" dirty="0" smtClean="0">
                <a:solidFill>
                  <a:srgbClr val="1A3868"/>
                </a:solidFill>
              </a:rPr>
              <a:t>当 </a:t>
            </a:r>
            <a:r>
              <a:rPr lang="en-US" altLang="zh-CN" sz="1200" b="0" u="none" dirty="0" smtClean="0">
                <a:solidFill>
                  <a:srgbClr val="1A3868"/>
                </a:solidFill>
              </a:rPr>
              <a:t>ACK </a:t>
            </a:r>
            <a:r>
              <a:rPr lang="en-US" altLang="zh-CN" sz="1200" b="0" u="none" dirty="0" smtClean="0">
                <a:solidFill>
                  <a:srgbClr val="1A3868"/>
                </a:solidFill>
                <a:sym typeface="Symbol" pitchFamily="18" charset="2"/>
              </a:rPr>
              <a:t></a:t>
            </a:r>
            <a:r>
              <a:rPr lang="en-US" altLang="zh-CN" sz="1200" b="0" u="none" dirty="0" smtClean="0">
                <a:solidFill>
                  <a:srgbClr val="1A3868"/>
                </a:solidFill>
              </a:rPr>
              <a:t> 0 </a:t>
            </a:r>
            <a:r>
              <a:rPr lang="zh-CN" altLang="en-US" sz="1200" b="0" u="none" dirty="0" smtClean="0">
                <a:solidFill>
                  <a:srgbClr val="1A3868"/>
                </a:solidFill>
              </a:rPr>
              <a:t>时，确认号无效。 确认报文。</a:t>
            </a:r>
            <a:endParaRPr lang="zh-CN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1598613"/>
            <a:ext cx="6243654" cy="1045369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5834" y="2916238"/>
            <a:ext cx="4914912" cy="1013628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0999E6EB-A275-40D9-B0A1-67D559B6BF94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63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63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18267B8C-026A-4D89-A363-95EFD43403D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763"/>
            <a:ext cx="7772400" cy="10207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1225"/>
            <a:ext cx="7772400" cy="1125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715684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F6525E10-F908-49BF-84D6-ED7E57642CE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6528"/>
            <a:ext cx="6429420" cy="857250"/>
          </a:xfrm>
        </p:spPr>
        <p:txBody>
          <a:bodyPr/>
          <a:lstStyle>
            <a:lvl1pPr algn="l"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286660"/>
            <a:ext cx="6429420" cy="3087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7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7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204D4672-CD46-49B2-ADC6-2A17D9E44A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1631951"/>
            <a:ext cx="4041775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7EF55606-5886-400B-B625-9F9EC735CDA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47CC7323-76FE-4C90-B018-897C6A86B9C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06EDCD51-148E-4963-BDED-3731EA848F4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4" y="204790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4" y="1076325"/>
            <a:ext cx="3008313" cy="3519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0FD7634B-F166-4BF5-A768-47DB8D19274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2038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7489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EC20552D-4A66-495C-9EE9-81D1187B041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0" y="428625"/>
            <a:ext cx="6429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一级标题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485900"/>
            <a:ext cx="6357937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二级标题</a:t>
            </a:r>
            <a:endParaRPr lang="en-US" altLang="zh-CN" smtClean="0"/>
          </a:p>
          <a:p>
            <a:pPr lvl="1"/>
            <a:r>
              <a:rPr lang="zh-CN" altLang="en-US" smtClean="0"/>
              <a:t>三级标题</a:t>
            </a:r>
          </a:p>
          <a:p>
            <a:pPr lvl="2"/>
            <a:r>
              <a:rPr lang="zh-CN" altLang="en-US" smtClean="0"/>
              <a:t>四级标题</a:t>
            </a:r>
          </a:p>
          <a:p>
            <a:pPr lvl="3"/>
            <a:r>
              <a:rPr lang="zh-CN" altLang="en-US" smtClean="0"/>
              <a:t>五级标题</a:t>
            </a:r>
          </a:p>
          <a:p>
            <a:pPr lvl="4"/>
            <a:r>
              <a:rPr lang="zh-CN" altLang="en-US" smtClean="0"/>
              <a:t>六级标题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6732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6732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267326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67326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6732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标题 1"/>
          <p:cNvSpPr>
            <a:spLocks noGrp="1"/>
          </p:cNvSpPr>
          <p:nvPr>
            <p:ph type="title"/>
          </p:nvPr>
        </p:nvSpPr>
        <p:spPr>
          <a:xfrm>
            <a:off x="3365519" y="2143916"/>
            <a:ext cx="4564067" cy="1020762"/>
          </a:xfrm>
        </p:spPr>
        <p:txBody>
          <a:bodyPr/>
          <a:lstStyle/>
          <a:p>
            <a:pPr eaLnBrk="1" hangingPunct="1"/>
            <a:r>
              <a:rPr lang="zh-CN" altLang="en-US" sz="4000" dirty="0">
                <a:solidFill>
                  <a:srgbClr val="003366"/>
                </a:solidFill>
                <a:latin typeface="华文新魏" pitchFamily="2" charset="-122"/>
              </a:rPr>
              <a:t>计算机网络技术</a:t>
            </a:r>
            <a:endParaRPr lang="zh-CN" altLang="en-US" sz="4000" dirty="0">
              <a:solidFill>
                <a:srgbClr val="003366"/>
              </a:solidFill>
            </a:endParaRPr>
          </a:p>
        </p:txBody>
      </p:sp>
      <p:sp>
        <p:nvSpPr>
          <p:cNvPr id="59395" name="副标题 2"/>
          <p:cNvSpPr>
            <a:spLocks noGrp="1"/>
          </p:cNvSpPr>
          <p:nvPr>
            <p:ph type="body" idx="1"/>
          </p:nvPr>
        </p:nvSpPr>
        <p:spPr>
          <a:xfrm>
            <a:off x="943004" y="3572676"/>
            <a:ext cx="7772400" cy="112553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zh-CN" altLang="en-US" sz="2800" b="1" dirty="0">
                <a:solidFill>
                  <a:srgbClr val="003366"/>
                </a:solidFill>
                <a:latin typeface="微软雅黑" pitchFamily="34" charset="-122"/>
              </a:rPr>
              <a:t>王宇新</a:t>
            </a:r>
          </a:p>
          <a:p>
            <a:pPr marL="0" indent="0" algn="ctr" eaLnBrk="1" hangingPunct="1">
              <a:buFontTx/>
              <a:buNone/>
            </a:pPr>
            <a:r>
              <a:rPr lang="zh-CN" altLang="en-US" sz="2800" b="1" dirty="0">
                <a:solidFill>
                  <a:srgbClr val="003366"/>
                </a:solidFill>
                <a:latin typeface="微软雅黑" pitchFamily="34" charset="-122"/>
              </a:rPr>
              <a:t>大连理工大学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357158" y="3985773"/>
            <a:ext cx="5715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0" u="none" dirty="0" smtClean="0">
                <a:solidFill>
                  <a:srgbClr val="1A3868"/>
                </a:solidFill>
              </a:rPr>
              <a:t>紧急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URG —— 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当 </a:t>
            </a:r>
            <a:r>
              <a:rPr lang="en-US" altLang="zh-CN" sz="2000" b="0" u="none" dirty="0" smtClean="0">
                <a:solidFill>
                  <a:srgbClr val="C00000"/>
                </a:solidFill>
              </a:rPr>
              <a:t>URG </a:t>
            </a:r>
            <a:r>
              <a:rPr lang="en-US" altLang="zh-CN" sz="2000" b="0" u="none" dirty="0" smtClean="0">
                <a:solidFill>
                  <a:srgbClr val="C00000"/>
                </a:solidFill>
                <a:sym typeface="Symbol" pitchFamily="18" charset="2"/>
              </a:rPr>
              <a:t></a:t>
            </a:r>
            <a:r>
              <a:rPr lang="en-US" altLang="zh-CN" sz="2000" b="0" u="none" dirty="0" smtClean="0">
                <a:solidFill>
                  <a:srgbClr val="C00000"/>
                </a:solidFill>
              </a:rPr>
              <a:t> 1 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时，表明紧急指针字段有效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。它告诉系统此报文段中有紧急数据，应尽快传送。 </a:t>
            </a:r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2312802" y="2519084"/>
            <a:ext cx="187496" cy="48208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82" name="组合 81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84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86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7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8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0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5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6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7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130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137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138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139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140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141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" name="Rectangle 23"/>
              <p:cNvSpPr>
                <a:spLocks noChangeArrowheads="1"/>
              </p:cNvSpPr>
              <p:nvPr/>
            </p:nvSpPr>
            <p:spPr bwMode="auto">
              <a:xfrm>
                <a:off x="3783050" y="3051562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143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144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145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6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7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8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9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0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1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2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153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4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5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156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157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158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159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0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85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357158" y="4001304"/>
            <a:ext cx="5357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0" u="none" dirty="0" smtClean="0">
                <a:solidFill>
                  <a:srgbClr val="1A3868"/>
                </a:solidFill>
              </a:rPr>
              <a:t>确认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ACK —— 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只有当 </a:t>
            </a:r>
            <a:r>
              <a:rPr lang="en-US" altLang="zh-CN" sz="2000" b="0" u="none" dirty="0" smtClean="0">
                <a:solidFill>
                  <a:srgbClr val="C00000"/>
                </a:solidFill>
              </a:rPr>
              <a:t>ACK </a:t>
            </a:r>
            <a:r>
              <a:rPr lang="en-US" altLang="zh-CN" sz="2000" b="0" u="none" dirty="0" smtClean="0">
                <a:solidFill>
                  <a:srgbClr val="C00000"/>
                </a:solidFill>
                <a:sym typeface="Symbol" pitchFamily="18" charset="2"/>
              </a:rPr>
              <a:t></a:t>
            </a:r>
            <a:r>
              <a:rPr lang="en-US" altLang="zh-CN" sz="2000" b="0" u="none" dirty="0" smtClean="0">
                <a:solidFill>
                  <a:srgbClr val="C00000"/>
                </a:solidFill>
              </a:rPr>
              <a:t> 1 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时，确认号字段才有效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。 </a:t>
            </a:r>
          </a:p>
        </p:txBody>
      </p:sp>
      <p:sp>
        <p:nvSpPr>
          <p:cNvPr id="161" name="Rectangle 83"/>
          <p:cNvSpPr>
            <a:spLocks noChangeArrowheads="1"/>
          </p:cNvSpPr>
          <p:nvPr/>
        </p:nvSpPr>
        <p:spPr bwMode="auto">
          <a:xfrm>
            <a:off x="2489449" y="2519084"/>
            <a:ext cx="187496" cy="48208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162" name="组合 161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163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165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6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167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8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169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0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1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2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3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174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5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6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7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8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9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0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1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2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3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4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5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6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7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8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9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0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1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2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3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6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7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8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9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0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1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2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3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4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5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6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209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3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4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5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216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217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218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219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220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1" name="Rectangle 23"/>
              <p:cNvSpPr>
                <a:spLocks noChangeArrowheads="1"/>
              </p:cNvSpPr>
              <p:nvPr/>
            </p:nvSpPr>
            <p:spPr bwMode="auto">
              <a:xfrm>
                <a:off x="3783050" y="3051562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222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223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C00000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224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5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226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227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228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229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230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231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232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233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234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235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236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237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238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164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428596" y="3943983"/>
            <a:ext cx="55721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0" u="none" dirty="0" smtClean="0">
                <a:solidFill>
                  <a:srgbClr val="1A3868"/>
                </a:solidFill>
              </a:rPr>
              <a:t>推送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PSH (</a:t>
            </a:r>
            <a:r>
              <a:rPr lang="en-US" altLang="zh-CN" sz="2000" b="0" u="none" dirty="0" err="1" smtClean="0">
                <a:solidFill>
                  <a:srgbClr val="1A3868"/>
                </a:solidFill>
              </a:rPr>
              <a:t>PuSH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) ——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接收 端收到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PSH = 1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的报文段，就尽快地交付接收应用进程，而不再等到整个缓存都填满。</a:t>
            </a:r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2634923" y="2519084"/>
            <a:ext cx="187496" cy="48208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85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87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9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1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6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7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7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138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139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140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141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142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" name="Rectangle 23"/>
              <p:cNvSpPr>
                <a:spLocks noChangeArrowheads="1"/>
              </p:cNvSpPr>
              <p:nvPr/>
            </p:nvSpPr>
            <p:spPr bwMode="auto">
              <a:xfrm>
                <a:off x="3783050" y="3051562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144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145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146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7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8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9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0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1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2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3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154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5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6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157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158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159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160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1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500034" y="3985773"/>
            <a:ext cx="5429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0" u="none" dirty="0" smtClean="0">
                <a:solidFill>
                  <a:srgbClr val="1A3868"/>
                </a:solidFill>
              </a:rPr>
              <a:t>复位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RST (</a:t>
            </a:r>
            <a:r>
              <a:rPr lang="en-US" altLang="zh-CN" sz="2000" b="0" u="none" dirty="0" err="1" smtClean="0">
                <a:solidFill>
                  <a:srgbClr val="1A3868"/>
                </a:solidFill>
              </a:rPr>
              <a:t>ReSeT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) ——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当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RST </a:t>
            </a:r>
            <a:r>
              <a:rPr lang="en-US" altLang="zh-CN" sz="2000" b="0" u="none" dirty="0" smtClean="0">
                <a:solidFill>
                  <a:srgbClr val="1A3868"/>
                </a:solidFill>
                <a:sym typeface="Symbol" pitchFamily="18" charset="2"/>
              </a:rPr>
              <a:t>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 1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时，表明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TCP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连接中出现严重差错，必须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释放连接，然后再重新建立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。</a:t>
            </a:r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2811570" y="2519084"/>
            <a:ext cx="187496" cy="48208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85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87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9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1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6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7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7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138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139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140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141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142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" name="Rectangle 23"/>
              <p:cNvSpPr>
                <a:spLocks noChangeArrowheads="1"/>
              </p:cNvSpPr>
              <p:nvPr/>
            </p:nvSpPr>
            <p:spPr bwMode="auto">
              <a:xfrm>
                <a:off x="3783050" y="3051562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144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145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146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7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8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9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0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1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2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3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154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5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6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157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158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159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160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1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357158" y="4027563"/>
            <a:ext cx="55007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0" u="none" dirty="0" smtClean="0">
                <a:solidFill>
                  <a:srgbClr val="1A3868"/>
                </a:solidFill>
              </a:rPr>
              <a:t>同步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SYN ——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SYN = 1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表示这是一个连接请求或连接接受报文。</a:t>
            </a:r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2957044" y="2519084"/>
            <a:ext cx="187496" cy="48208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85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87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9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1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6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7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7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138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139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140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141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142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" name="Rectangle 23"/>
              <p:cNvSpPr>
                <a:spLocks noChangeArrowheads="1"/>
              </p:cNvSpPr>
              <p:nvPr/>
            </p:nvSpPr>
            <p:spPr bwMode="auto">
              <a:xfrm>
                <a:off x="3783050" y="3051562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144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145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146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7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8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9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0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1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2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3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154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5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6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157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158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159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160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1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357158" y="4001304"/>
            <a:ext cx="5715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0" u="none" dirty="0" smtClean="0">
                <a:solidFill>
                  <a:srgbClr val="1A3868"/>
                </a:solidFill>
              </a:rPr>
              <a:t>终止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FIN (Finish) ——FIN </a:t>
            </a:r>
            <a:r>
              <a:rPr lang="en-US" altLang="zh-CN" sz="2000" b="0" u="none" dirty="0" smtClean="0">
                <a:solidFill>
                  <a:srgbClr val="1A3868"/>
                </a:solidFill>
                <a:sym typeface="Symbol" pitchFamily="18" charset="2"/>
              </a:rPr>
              <a:t>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 1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表明此报文段的发送端的数据已发送完毕，并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要求释放传输连接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。 </a:t>
            </a:r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3123300" y="2508693"/>
            <a:ext cx="187496" cy="48208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85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87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9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1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6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7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7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138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139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140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141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142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" name="Rectangle 23"/>
              <p:cNvSpPr>
                <a:spLocks noChangeArrowheads="1"/>
              </p:cNvSpPr>
              <p:nvPr/>
            </p:nvSpPr>
            <p:spPr bwMode="auto">
              <a:xfrm>
                <a:off x="3783050" y="3051562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144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145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146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7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8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9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0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1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2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3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154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5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6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157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158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159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160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1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428596" y="3985773"/>
            <a:ext cx="564360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0" u="none" dirty="0" smtClean="0">
                <a:solidFill>
                  <a:srgbClr val="1A3868"/>
                </a:solidFill>
              </a:rPr>
              <a:t>窗口字段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——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占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2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字节，用来让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对方设置发送窗口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的依据，指示对方在下一个报文中最多发送的字节数。</a:t>
            </a:r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3286116" y="2539866"/>
            <a:ext cx="2571768" cy="44052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85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87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9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1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6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7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7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138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139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140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141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142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" name="Rectangle 23"/>
              <p:cNvSpPr>
                <a:spLocks noChangeArrowheads="1"/>
              </p:cNvSpPr>
              <p:nvPr/>
            </p:nvSpPr>
            <p:spPr bwMode="auto">
              <a:xfrm>
                <a:off x="3783050" y="3051562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144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145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146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7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8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9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0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1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2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3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154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5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6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157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158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159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160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1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428596" y="4057211"/>
            <a:ext cx="55721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0" u="none" dirty="0" smtClean="0">
                <a:solidFill>
                  <a:srgbClr val="1A3868"/>
                </a:solidFill>
              </a:rPr>
              <a:t>检验和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——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占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2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字节，计算校验和与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UDP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的方法相同，同样需要伪报头，唯一不同的是协议字段的值是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6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。</a:t>
            </a:r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714347" y="2979091"/>
            <a:ext cx="2600343" cy="450709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85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87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9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1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6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7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7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138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139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140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141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142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" name="Rectangle 23"/>
              <p:cNvSpPr>
                <a:spLocks noChangeArrowheads="1"/>
              </p:cNvSpPr>
              <p:nvPr/>
            </p:nvSpPr>
            <p:spPr bwMode="auto">
              <a:xfrm>
                <a:off x="3783050" y="3051562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144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145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146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7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8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9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0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1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2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3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154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5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6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157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158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159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160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1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500034" y="4001304"/>
            <a:ext cx="5429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0" u="none" dirty="0" smtClean="0">
                <a:solidFill>
                  <a:srgbClr val="1A3868"/>
                </a:solidFill>
              </a:rPr>
              <a:t>紧急指针字段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——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占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16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位，指出在本报文段中紧急数据共有多少个字节。  </a:t>
            </a:r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3289630" y="2940125"/>
            <a:ext cx="2568254" cy="5119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85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87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9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1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6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7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7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138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139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140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141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142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" name="Rectangle 23"/>
              <p:cNvSpPr>
                <a:spLocks noChangeArrowheads="1"/>
              </p:cNvSpPr>
              <p:nvPr/>
            </p:nvSpPr>
            <p:spPr bwMode="auto">
              <a:xfrm>
                <a:off x="3783050" y="2989216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144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145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146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7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8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9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0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1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2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3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154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5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6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157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158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159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160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1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标题 1"/>
          <p:cNvSpPr>
            <a:spLocks noGrp="1"/>
          </p:cNvSpPr>
          <p:nvPr>
            <p:ph type="title" idx="4294967295"/>
          </p:nvPr>
        </p:nvSpPr>
        <p:spPr>
          <a:xfrm>
            <a:off x="442938" y="689762"/>
            <a:ext cx="7772400" cy="882650"/>
          </a:xfrm>
        </p:spPr>
        <p:txBody>
          <a:bodyPr/>
          <a:lstStyle/>
          <a:p>
            <a:pPr algn="l"/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二、</a:t>
            </a:r>
            <a:r>
              <a:rPr lang="en-US" altLang="zh-CN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最大段长度（</a:t>
            </a:r>
            <a:r>
              <a:rPr lang="en-US" altLang="zh-CN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MSS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）</a:t>
            </a:r>
          </a:p>
        </p:txBody>
      </p:sp>
      <p:sp>
        <p:nvSpPr>
          <p:cNvPr id="52226" name="内容占位符 2"/>
          <p:cNvSpPr>
            <a:spLocks noGrp="1"/>
          </p:cNvSpPr>
          <p:nvPr>
            <p:ph idx="4294967295"/>
          </p:nvPr>
        </p:nvSpPr>
        <p:spPr>
          <a:xfrm>
            <a:off x="500034" y="2260533"/>
            <a:ext cx="5929354" cy="1444616"/>
          </a:xfrm>
        </p:spPr>
        <p:txBody>
          <a:bodyPr/>
          <a:lstStyle/>
          <a:p>
            <a:pPr marL="269875" indent="-269875" eaLnBrk="0" hangingPunct="0"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TCP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报文段的最大长度与窗口长度的概念不同。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9875" indent="-269875" eaLnBrk="0" hangingPunct="0"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MSS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TCP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报文中数据部分的最大字节数的限定值，不包括报头长度。</a:t>
            </a: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428597" y="1429536"/>
            <a:ext cx="585791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000" b="0" u="none" dirty="0">
                <a:solidFill>
                  <a:srgbClr val="1A3868"/>
                </a:solidFill>
              </a:rPr>
              <a:t>TCP </a:t>
            </a:r>
            <a:r>
              <a:rPr lang="zh-CN" altLang="en-US" sz="2000" b="0" u="none" dirty="0">
                <a:solidFill>
                  <a:srgbClr val="1A3868"/>
                </a:solidFill>
              </a:rPr>
              <a:t>协议对报文数据部分的最大长度的规定称为最大段长度（</a:t>
            </a:r>
            <a:r>
              <a:rPr lang="en-US" altLang="zh-CN" sz="2000" b="0" u="none" dirty="0">
                <a:solidFill>
                  <a:srgbClr val="1A3868"/>
                </a:solidFill>
              </a:rPr>
              <a:t>maximum segment size, MSS</a:t>
            </a:r>
            <a:r>
              <a:rPr lang="zh-CN" altLang="en-US" sz="2000" b="0" u="none" dirty="0">
                <a:solidFill>
                  <a:srgbClr val="1A3868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矩形 2"/>
          <p:cNvSpPr>
            <a:spLocks noChangeArrowheads="1"/>
          </p:cNvSpPr>
          <p:nvPr/>
        </p:nvSpPr>
        <p:spPr bwMode="auto">
          <a:xfrm>
            <a:off x="500063" y="1511300"/>
            <a:ext cx="5214937" cy="161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u="none" dirty="0" smtClean="0">
                <a:solidFill>
                  <a:srgbClr val="194D19"/>
                </a:solidFill>
                <a:latin typeface="华文新魏" pitchFamily="2" charset="-122"/>
              </a:rPr>
              <a:t>第五章   </a:t>
            </a:r>
            <a:r>
              <a:rPr lang="zh-CN" altLang="en-US" u="none" dirty="0" smtClean="0">
                <a:solidFill>
                  <a:srgbClr val="194D19"/>
                </a:solidFill>
                <a:latin typeface="华文新魏" pitchFamily="2" charset="-122"/>
              </a:rPr>
              <a:t>传输</a:t>
            </a:r>
            <a:r>
              <a:rPr lang="zh-CN" altLang="en-US" u="none" dirty="0" smtClean="0">
                <a:solidFill>
                  <a:srgbClr val="194D19"/>
                </a:solidFill>
                <a:latin typeface="华文新魏" pitchFamily="2" charset="-122"/>
              </a:rPr>
              <a:t>层</a:t>
            </a:r>
            <a:r>
              <a:rPr lang="zh-CN" altLang="en-US" u="none" dirty="0" smtClean="0">
                <a:solidFill>
                  <a:srgbClr val="194D19"/>
                </a:solidFill>
                <a:latin typeface="华文新魏" pitchFamily="2" charset="-122"/>
              </a:rPr>
              <a:t>协议与</a:t>
            </a:r>
            <a:r>
              <a:rPr lang="zh-CN" altLang="en-US" u="none" dirty="0" smtClean="0">
                <a:solidFill>
                  <a:srgbClr val="194D19"/>
                </a:solidFill>
                <a:latin typeface="华文新魏" pitchFamily="2" charset="-122"/>
              </a:rPr>
              <a:t>传输层软件编程方法 </a:t>
            </a:r>
            <a:endParaRPr lang="en-US" altLang="zh-CN" u="none" dirty="0">
              <a:solidFill>
                <a:srgbClr val="194D19"/>
              </a:solidFill>
              <a:latin typeface="华文新魏" pitchFamily="2" charset="-122"/>
            </a:endParaRPr>
          </a:p>
          <a:p>
            <a:pPr algn="ctr"/>
            <a:endParaRPr lang="en-US" altLang="zh-CN" sz="1400" u="none" dirty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2400" u="none" dirty="0" smtClean="0">
                <a:solidFill>
                  <a:srgbClr val="002060"/>
                </a:solidFill>
              </a:rPr>
              <a:t>第三节 </a:t>
            </a:r>
            <a:r>
              <a:rPr lang="en-US" altLang="zh-CN" sz="2400" u="none" dirty="0" smtClean="0">
                <a:solidFill>
                  <a:srgbClr val="002060"/>
                </a:solidFill>
              </a:rPr>
              <a:t>TCP</a:t>
            </a:r>
            <a:r>
              <a:rPr lang="zh-CN" altLang="en-US" sz="2400" u="none" dirty="0" smtClean="0">
                <a:solidFill>
                  <a:srgbClr val="002060"/>
                </a:solidFill>
              </a:rPr>
              <a:t>协议的报文格式</a:t>
            </a:r>
            <a:endParaRPr lang="zh-CN" altLang="en-US" sz="2400" u="none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标题 1"/>
          <p:cNvSpPr>
            <a:spLocks noGrp="1"/>
          </p:cNvSpPr>
          <p:nvPr>
            <p:ph type="title" idx="4294967295"/>
          </p:nvPr>
        </p:nvSpPr>
        <p:spPr>
          <a:xfrm>
            <a:off x="428596" y="643724"/>
            <a:ext cx="8001000" cy="857250"/>
          </a:xfrm>
        </p:spPr>
        <p:txBody>
          <a:bodyPr/>
          <a:lstStyle/>
          <a:p>
            <a:pPr algn="l"/>
            <a:r>
              <a:rPr lang="en-US" altLang="zh-CN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MSS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值的选择应该考虑的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因素</a:t>
            </a:r>
            <a:endParaRPr lang="zh-CN" altLang="en-US" sz="2400" dirty="0" smtClean="0">
              <a:solidFill>
                <a:srgbClr val="007D7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内容占位符 2"/>
          <p:cNvSpPr>
            <a:spLocks noGrp="1"/>
          </p:cNvSpPr>
          <p:nvPr>
            <p:ph idx="4294967295"/>
          </p:nvPr>
        </p:nvSpPr>
        <p:spPr>
          <a:xfrm>
            <a:off x="428596" y="1356534"/>
            <a:ext cx="5421295" cy="1787514"/>
          </a:xfrm>
        </p:spPr>
        <p:txBody>
          <a:bodyPr/>
          <a:lstStyle/>
          <a:p>
            <a:pPr marL="269875" indent="-269875" eaLnBrk="0" hangingPunct="0">
              <a:lnSpc>
                <a:spcPct val="150000"/>
              </a:lnSpc>
              <a:spcBef>
                <a:spcPts val="400"/>
              </a:spcBef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协议开销</a:t>
            </a:r>
          </a:p>
          <a:p>
            <a:pPr marL="269875" indent="-269875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IP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分片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9875" indent="-269875" eaLnBrk="0" hangingPunct="0">
              <a:lnSpc>
                <a:spcPct val="150000"/>
              </a:lnSpc>
              <a:spcBef>
                <a:spcPts val="400"/>
              </a:spcBef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发送和接收缓冲区的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限制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9875" indent="-269875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MSS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的默认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值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9875" indent="-269875" eaLnBrk="0" hangingPunct="0">
              <a:lnSpc>
                <a:spcPct val="110000"/>
              </a:lnSpc>
              <a:spcBef>
                <a:spcPts val="400"/>
              </a:spcBef>
            </a:pPr>
            <a:endParaRPr lang="zh-CN" altLang="en-US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标题 1"/>
          <p:cNvSpPr>
            <a:spLocks noGrp="1"/>
          </p:cNvSpPr>
          <p:nvPr>
            <p:ph type="title" idx="4294967295"/>
          </p:nvPr>
        </p:nvSpPr>
        <p:spPr>
          <a:xfrm>
            <a:off x="428596" y="643724"/>
            <a:ext cx="8001000" cy="857250"/>
          </a:xfrm>
        </p:spPr>
        <p:txBody>
          <a:bodyPr/>
          <a:lstStyle/>
          <a:p>
            <a:pPr algn="l"/>
            <a:r>
              <a:rPr lang="en-US" altLang="zh-CN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MSS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值的选择应该考虑的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因素</a:t>
            </a:r>
            <a:endParaRPr lang="zh-CN" altLang="en-US" sz="2400" dirty="0" smtClean="0">
              <a:solidFill>
                <a:srgbClr val="007D7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内容占位符 2"/>
          <p:cNvSpPr>
            <a:spLocks noGrp="1"/>
          </p:cNvSpPr>
          <p:nvPr>
            <p:ph idx="4294967295"/>
          </p:nvPr>
        </p:nvSpPr>
        <p:spPr>
          <a:xfrm>
            <a:off x="428597" y="1286660"/>
            <a:ext cx="2000263" cy="1787514"/>
          </a:xfrm>
        </p:spPr>
        <p:txBody>
          <a:bodyPr/>
          <a:lstStyle/>
          <a:p>
            <a:pPr marL="269875" indent="-269875" eaLnBrk="0" hangingPunct="0">
              <a:lnSpc>
                <a:spcPct val="150000"/>
              </a:lnSpc>
              <a:spcBef>
                <a:spcPts val="700"/>
              </a:spcBef>
            </a:pPr>
            <a:r>
              <a:rPr lang="zh-CN" altLang="en-US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协议</a:t>
            </a:r>
            <a:r>
              <a:rPr lang="zh-CN" altLang="en-US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开销</a:t>
            </a:r>
            <a:endParaRPr lang="zh-CN" altLang="en-US" sz="2000" kern="1200" dirty="0" smtClean="0">
              <a:solidFill>
                <a:srgbClr val="C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348" y="1786726"/>
            <a:ext cx="47863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lnSpc>
                <a:spcPct val="110000"/>
              </a:lnSpc>
              <a:spcBef>
                <a:spcPts val="400"/>
              </a:spcBef>
            </a:pPr>
            <a:r>
              <a:rPr lang="en-US" altLang="zh-CN" sz="2000" b="0" u="none" dirty="0" smtClean="0">
                <a:solidFill>
                  <a:schemeClr val="tx2">
                    <a:lumMod val="50000"/>
                  </a:schemeClr>
                </a:solidFill>
              </a:rPr>
              <a:t>TCP</a:t>
            </a: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报文的长度等于报头部分加上数据部分，选择</a:t>
            </a:r>
            <a:r>
              <a:rPr lang="en-US" altLang="zh-CN" sz="2000" b="0" u="none" dirty="0" smtClean="0">
                <a:solidFill>
                  <a:schemeClr val="tx2">
                    <a:lumMod val="50000"/>
                  </a:schemeClr>
                </a:solidFill>
              </a:rPr>
              <a:t>MSS</a:t>
            </a: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值太小会增大协议开销所占的比例。</a:t>
            </a:r>
            <a:endParaRPr lang="en-US" altLang="zh-CN" sz="2000" b="0" u="none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8596" y="1712510"/>
            <a:ext cx="3352817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indent="-269875" eaLnBrk="0" hangingPunct="0">
              <a:lnSpc>
                <a:spcPct val="150000"/>
              </a:lnSpc>
              <a:spcBef>
                <a:spcPts val="700"/>
              </a:spcBef>
              <a:buFontTx/>
              <a:buChar char="•"/>
            </a:pPr>
            <a:r>
              <a:rPr lang="en-US" altLang="zh-CN" sz="2000" b="0" u="none" dirty="0" smtClean="0">
                <a:solidFill>
                  <a:prstClr val="white">
                    <a:lumMod val="65000"/>
                  </a:prstClr>
                </a:solidFill>
              </a:rPr>
              <a:t>IP</a:t>
            </a:r>
            <a:r>
              <a:rPr lang="zh-CN" altLang="en-US" sz="2000" b="0" u="none" dirty="0" smtClean="0">
                <a:solidFill>
                  <a:prstClr val="white">
                    <a:lumMod val="65000"/>
                  </a:prstClr>
                </a:solidFill>
              </a:rPr>
              <a:t>分片</a:t>
            </a:r>
            <a:endParaRPr lang="en-US" altLang="zh-CN" sz="2000" b="0" u="none" dirty="0" smtClean="0">
              <a:solidFill>
                <a:prstClr val="white">
                  <a:lumMod val="65000"/>
                </a:prstClr>
              </a:solidFill>
            </a:endParaRPr>
          </a:p>
          <a:p>
            <a:pPr marL="269875" lvl="0" indent="-269875" eaLnBrk="0" hangingPunct="0">
              <a:spcBef>
                <a:spcPts val="700"/>
              </a:spcBef>
              <a:buFontTx/>
              <a:buChar char="•"/>
            </a:pPr>
            <a:r>
              <a:rPr lang="zh-CN" altLang="en-US" sz="2000" b="0" u="none" dirty="0" smtClean="0">
                <a:solidFill>
                  <a:prstClr val="white">
                    <a:lumMod val="65000"/>
                  </a:prstClr>
                </a:solidFill>
              </a:rPr>
              <a:t>发送和接收缓冲区的限制</a:t>
            </a:r>
            <a:endParaRPr lang="en-US" altLang="zh-CN" sz="2000" b="0" u="none" dirty="0" smtClean="0">
              <a:solidFill>
                <a:prstClr val="white">
                  <a:lumMod val="65000"/>
                </a:prstClr>
              </a:solidFill>
            </a:endParaRPr>
          </a:p>
          <a:p>
            <a:pPr marL="269875" lvl="0" indent="-269875" eaLnBrk="0" hangingPunct="0">
              <a:lnSpc>
                <a:spcPct val="150000"/>
              </a:lnSpc>
              <a:spcBef>
                <a:spcPts val="700"/>
              </a:spcBef>
              <a:buFontTx/>
              <a:buChar char="•"/>
            </a:pPr>
            <a:r>
              <a:rPr lang="en-US" altLang="zh-CN" sz="2000" b="0" u="none" dirty="0" smtClean="0">
                <a:solidFill>
                  <a:prstClr val="white">
                    <a:lumMod val="65000"/>
                  </a:prstClr>
                </a:solidFill>
              </a:rPr>
              <a:t>MSS</a:t>
            </a:r>
            <a:r>
              <a:rPr lang="zh-CN" altLang="en-US" sz="2000" b="0" u="none" dirty="0" smtClean="0">
                <a:solidFill>
                  <a:prstClr val="white">
                    <a:lumMod val="65000"/>
                  </a:prstClr>
                </a:solidFill>
              </a:rPr>
              <a:t>的默认值</a:t>
            </a:r>
            <a:endParaRPr lang="en-US" altLang="zh-CN" sz="2000" b="0" u="none" dirty="0" smtClean="0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3464E-7 L 0.00121 0.2173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标题 1"/>
          <p:cNvSpPr>
            <a:spLocks noGrp="1"/>
          </p:cNvSpPr>
          <p:nvPr>
            <p:ph type="title" idx="4294967295"/>
          </p:nvPr>
        </p:nvSpPr>
        <p:spPr>
          <a:xfrm>
            <a:off x="428596" y="643724"/>
            <a:ext cx="8001000" cy="857250"/>
          </a:xfrm>
        </p:spPr>
        <p:txBody>
          <a:bodyPr/>
          <a:lstStyle/>
          <a:p>
            <a:pPr algn="l"/>
            <a:r>
              <a:rPr lang="en-US" altLang="zh-CN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MSS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值的选择应该考虑的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因素</a:t>
            </a:r>
            <a:endParaRPr lang="zh-CN" altLang="en-US" sz="2400" dirty="0" smtClean="0">
              <a:solidFill>
                <a:srgbClr val="007D7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内容占位符 2"/>
          <p:cNvSpPr>
            <a:spLocks noGrp="1"/>
          </p:cNvSpPr>
          <p:nvPr>
            <p:ph idx="4294967295"/>
          </p:nvPr>
        </p:nvSpPr>
        <p:spPr>
          <a:xfrm>
            <a:off x="428597" y="1286660"/>
            <a:ext cx="2000263" cy="1787514"/>
          </a:xfrm>
        </p:spPr>
        <p:txBody>
          <a:bodyPr/>
          <a:lstStyle/>
          <a:p>
            <a:pPr marL="269875" indent="-269875" eaLnBrk="0" hangingPunct="0">
              <a:lnSpc>
                <a:spcPct val="150000"/>
              </a:lnSpc>
              <a:spcBef>
                <a:spcPts val="0"/>
              </a:spcBef>
            </a:pPr>
            <a:r>
              <a:rPr lang="zh-CN" altLang="en-US" sz="2000" kern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协议</a:t>
            </a:r>
            <a:r>
              <a:rPr lang="zh-CN" altLang="en-US" sz="2000" kern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开销</a:t>
            </a:r>
            <a:endParaRPr lang="en-US" altLang="zh-CN" sz="2000" kern="12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9875" lvl="0" indent="-269875" eaLnBrk="0" hangingPunct="0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smtClean="0">
                <a:solidFill>
                  <a:srgbClr val="C00000"/>
                </a:solidFill>
              </a:rPr>
              <a:t>IP</a:t>
            </a:r>
            <a:r>
              <a:rPr lang="zh-CN" altLang="en-US" sz="2000" dirty="0" smtClean="0">
                <a:solidFill>
                  <a:srgbClr val="C00000"/>
                </a:solidFill>
              </a:rPr>
              <a:t>分片</a:t>
            </a:r>
            <a:endParaRPr lang="en-US" altLang="zh-CN" sz="2000" dirty="0" smtClean="0">
              <a:solidFill>
                <a:srgbClr val="C0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348" y="2215354"/>
            <a:ext cx="4786346" cy="222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eaLnBrk="0" hangingPunct="0">
              <a:lnSpc>
                <a:spcPct val="110000"/>
              </a:lnSpc>
              <a:spcBef>
                <a:spcPts val="400"/>
              </a:spcBef>
            </a:pP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如果</a:t>
            </a:r>
            <a:r>
              <a:rPr lang="en-US" altLang="zh-CN" sz="2000" b="0" u="none" dirty="0" smtClean="0">
                <a:solidFill>
                  <a:schemeClr val="tx2">
                    <a:lumMod val="50000"/>
                  </a:schemeClr>
                </a:solidFill>
              </a:rPr>
              <a:t>MSS</a:t>
            </a: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值选择得比较大，受到</a:t>
            </a:r>
            <a:r>
              <a:rPr lang="en-US" altLang="zh-CN" sz="2000" b="0" u="none" dirty="0" smtClean="0">
                <a:solidFill>
                  <a:schemeClr val="tx2">
                    <a:lumMod val="50000"/>
                  </a:schemeClr>
                </a:solidFill>
              </a:rPr>
              <a:t>IP</a:t>
            </a: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分组长度的限制，较长的报文段在</a:t>
            </a:r>
            <a:r>
              <a:rPr lang="en-US" altLang="zh-CN" sz="2000" b="0" u="none" dirty="0" smtClean="0">
                <a:solidFill>
                  <a:schemeClr val="tx2">
                    <a:lumMod val="50000"/>
                  </a:schemeClr>
                </a:solidFill>
              </a:rPr>
              <a:t>IP</a:t>
            </a: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层将会被分片传输；</a:t>
            </a:r>
            <a:endParaRPr lang="en-US" altLang="zh-CN" sz="2000" b="0" u="none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lvl="1" eaLnBrk="0" hangingPunct="0">
              <a:lnSpc>
                <a:spcPct val="110000"/>
              </a:lnSpc>
              <a:spcBef>
                <a:spcPts val="400"/>
              </a:spcBef>
            </a:pP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分片同样会增加网络层的开销和传输出错的概率。</a:t>
            </a:r>
            <a:endParaRPr lang="en-US" altLang="zh-CN" sz="2000" b="0" u="none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eaLnBrk="0" hangingPunct="0">
              <a:lnSpc>
                <a:spcPct val="110000"/>
              </a:lnSpc>
              <a:spcBef>
                <a:spcPts val="400"/>
              </a:spcBef>
            </a:pPr>
            <a:endParaRPr lang="en-US" altLang="zh-CN" sz="2000" b="0" u="none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8596" y="2501106"/>
            <a:ext cx="3352817" cy="951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indent="-269875" eaLnBrk="0" hangingPunct="0">
              <a:spcBef>
                <a:spcPts val="700"/>
              </a:spcBef>
              <a:buFontTx/>
              <a:buChar char="•"/>
            </a:pPr>
            <a:r>
              <a:rPr lang="zh-CN" altLang="en-US" sz="2000" b="0" u="none" dirty="0" smtClean="0">
                <a:solidFill>
                  <a:prstClr val="white">
                    <a:lumMod val="65000"/>
                  </a:prstClr>
                </a:solidFill>
              </a:rPr>
              <a:t>发送</a:t>
            </a:r>
            <a:r>
              <a:rPr lang="zh-CN" altLang="en-US" sz="2000" b="0" u="none" dirty="0" smtClean="0">
                <a:solidFill>
                  <a:prstClr val="white">
                    <a:lumMod val="65000"/>
                  </a:prstClr>
                </a:solidFill>
              </a:rPr>
              <a:t>和接收缓冲区的限制</a:t>
            </a:r>
            <a:endParaRPr lang="en-US" altLang="zh-CN" sz="2000" b="0" u="none" dirty="0" smtClean="0">
              <a:solidFill>
                <a:prstClr val="white">
                  <a:lumMod val="65000"/>
                </a:prstClr>
              </a:solidFill>
            </a:endParaRPr>
          </a:p>
          <a:p>
            <a:pPr marL="269875" lvl="0" indent="-269875" eaLnBrk="0" hangingPunct="0">
              <a:lnSpc>
                <a:spcPct val="150000"/>
              </a:lnSpc>
              <a:spcBef>
                <a:spcPts val="700"/>
              </a:spcBef>
              <a:buFontTx/>
              <a:buChar char="•"/>
            </a:pPr>
            <a:r>
              <a:rPr lang="en-US" altLang="zh-CN" sz="2000" b="0" u="none" dirty="0" smtClean="0">
                <a:solidFill>
                  <a:prstClr val="white">
                    <a:lumMod val="65000"/>
                  </a:prstClr>
                </a:solidFill>
              </a:rPr>
              <a:t>MSS</a:t>
            </a:r>
            <a:r>
              <a:rPr lang="zh-CN" altLang="en-US" sz="2000" b="0" u="none" dirty="0" smtClean="0">
                <a:solidFill>
                  <a:prstClr val="white">
                    <a:lumMod val="65000"/>
                  </a:prstClr>
                </a:solidFill>
              </a:rPr>
              <a:t>的默认值</a:t>
            </a:r>
            <a:endParaRPr lang="en-US" altLang="zh-CN" sz="2000" b="0" u="none" dirty="0" smtClean="0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3711E-6 L 0.00208 0.2994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标题 1"/>
          <p:cNvSpPr>
            <a:spLocks noGrp="1"/>
          </p:cNvSpPr>
          <p:nvPr>
            <p:ph type="title" idx="4294967295"/>
          </p:nvPr>
        </p:nvSpPr>
        <p:spPr>
          <a:xfrm>
            <a:off x="428596" y="643724"/>
            <a:ext cx="8001000" cy="857250"/>
          </a:xfrm>
        </p:spPr>
        <p:txBody>
          <a:bodyPr/>
          <a:lstStyle/>
          <a:p>
            <a:pPr algn="l"/>
            <a:r>
              <a:rPr lang="en-US" altLang="zh-CN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MSS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值的选择应该考虑的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因素</a:t>
            </a:r>
            <a:endParaRPr lang="zh-CN" altLang="en-US" sz="2400" dirty="0" smtClean="0">
              <a:solidFill>
                <a:srgbClr val="007D7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内容占位符 2"/>
          <p:cNvSpPr>
            <a:spLocks noGrp="1"/>
          </p:cNvSpPr>
          <p:nvPr>
            <p:ph idx="4294967295"/>
          </p:nvPr>
        </p:nvSpPr>
        <p:spPr>
          <a:xfrm>
            <a:off x="428597" y="1286660"/>
            <a:ext cx="3571899" cy="1787514"/>
          </a:xfrm>
        </p:spPr>
        <p:txBody>
          <a:bodyPr/>
          <a:lstStyle/>
          <a:p>
            <a:pPr marL="269875" indent="-269875" eaLnBrk="0" hangingPunct="0">
              <a:lnSpc>
                <a:spcPct val="150000"/>
              </a:lnSpc>
              <a:spcBef>
                <a:spcPts val="0"/>
              </a:spcBef>
            </a:pPr>
            <a:r>
              <a:rPr lang="zh-CN" altLang="en-US" sz="2000" kern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协议</a:t>
            </a:r>
            <a:r>
              <a:rPr lang="zh-CN" altLang="en-US" sz="2000" kern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开销</a:t>
            </a:r>
            <a:endParaRPr lang="en-US" altLang="zh-CN" sz="2000" kern="12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9875" lvl="0" indent="-269875" eaLnBrk="0" hangingPunct="0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</a:rPr>
              <a:t>IP</a:t>
            </a:r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</a:rPr>
              <a:t>分片</a:t>
            </a:r>
            <a:endParaRPr lang="en-US" altLang="zh-CN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69875" indent="-269875" eaLnBrk="0" hangingPunct="0"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 smtClean="0">
                <a:solidFill>
                  <a:srgbClr val="C00000"/>
                </a:solidFill>
              </a:rPr>
              <a:t>发送和接收缓冲区的限制</a:t>
            </a:r>
            <a:endParaRPr lang="en-US" altLang="zh-CN" sz="2000" dirty="0" smtClean="0">
              <a:solidFill>
                <a:srgbClr val="C00000"/>
              </a:solidFill>
            </a:endParaRPr>
          </a:p>
          <a:p>
            <a:pPr marL="269875" lvl="0" indent="-269875" eaLnBrk="0" hangingPunct="0">
              <a:lnSpc>
                <a:spcPct val="150000"/>
              </a:lnSpc>
              <a:spcBef>
                <a:spcPts val="0"/>
              </a:spcBef>
            </a:pPr>
            <a:endParaRPr lang="en-US" altLang="zh-CN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348" y="2715420"/>
            <a:ext cx="4786346" cy="745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eaLnBrk="0" hangingPunct="0">
              <a:lnSpc>
                <a:spcPct val="110000"/>
              </a:lnSpc>
              <a:spcBef>
                <a:spcPts val="400"/>
              </a:spcBef>
            </a:pPr>
            <a:r>
              <a:rPr lang="en-US" altLang="zh-CN" sz="2000" b="0" u="none" dirty="0" smtClean="0">
                <a:solidFill>
                  <a:schemeClr val="accent1">
                    <a:lumMod val="50000"/>
                  </a:schemeClr>
                </a:solidFill>
              </a:rPr>
              <a:t>MSS</a:t>
            </a:r>
            <a:r>
              <a:rPr lang="zh-CN" altLang="en-US" sz="2000" b="0" u="none" dirty="0" smtClean="0">
                <a:solidFill>
                  <a:schemeClr val="accent1">
                    <a:lumMod val="50000"/>
                  </a:schemeClr>
                </a:solidFill>
              </a:rPr>
              <a:t>值的大小直接影响到发送和接收缓冲区设置的大小与使用效率</a:t>
            </a:r>
            <a:r>
              <a:rPr lang="zh-CN" altLang="en-US" sz="2000" b="0" u="none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CN" sz="2000" b="0" u="non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8596" y="2716054"/>
            <a:ext cx="3352817" cy="499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indent="-269875" eaLnBrk="0" hangingPunct="0">
              <a:lnSpc>
                <a:spcPct val="150000"/>
              </a:lnSpc>
              <a:spcBef>
                <a:spcPts val="700"/>
              </a:spcBef>
              <a:buFontTx/>
              <a:buChar char="•"/>
            </a:pPr>
            <a:r>
              <a:rPr lang="en-US" altLang="zh-CN" sz="2000" b="0" u="none" dirty="0" smtClean="0">
                <a:solidFill>
                  <a:prstClr val="white">
                    <a:lumMod val="65000"/>
                  </a:prstClr>
                </a:solidFill>
              </a:rPr>
              <a:t>MSS</a:t>
            </a:r>
            <a:r>
              <a:rPr lang="zh-CN" altLang="en-US" sz="2000" b="0" u="none" dirty="0" smtClean="0">
                <a:solidFill>
                  <a:prstClr val="white">
                    <a:lumMod val="65000"/>
                  </a:prstClr>
                </a:solidFill>
              </a:rPr>
              <a:t>的默认值</a:t>
            </a:r>
            <a:endParaRPr lang="en-US" altLang="zh-CN" sz="2000" b="0" u="none" dirty="0" smtClean="0">
              <a:solidFill>
                <a:prstClr val="white">
                  <a:lumMod val="6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21025E-6 L 0.00208 0.1336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标题 1"/>
          <p:cNvSpPr>
            <a:spLocks noGrp="1"/>
          </p:cNvSpPr>
          <p:nvPr>
            <p:ph type="title" idx="4294967295"/>
          </p:nvPr>
        </p:nvSpPr>
        <p:spPr>
          <a:xfrm>
            <a:off x="428596" y="643724"/>
            <a:ext cx="8001000" cy="857250"/>
          </a:xfrm>
        </p:spPr>
        <p:txBody>
          <a:bodyPr/>
          <a:lstStyle/>
          <a:p>
            <a:pPr algn="l"/>
            <a:r>
              <a:rPr lang="en-US" altLang="zh-CN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MSS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值的选择应该考虑的</a:t>
            </a:r>
            <a:r>
              <a:rPr lang="zh-CN" altLang="en-US" sz="2400" dirty="0" smtClean="0">
                <a:solidFill>
                  <a:srgbClr val="007D7A"/>
                </a:solidFill>
                <a:latin typeface="Times New Roman" pitchFamily="18" charset="0"/>
                <a:cs typeface="Times New Roman" pitchFamily="18" charset="0"/>
              </a:rPr>
              <a:t>因素</a:t>
            </a:r>
            <a:endParaRPr lang="zh-CN" altLang="en-US" sz="2400" dirty="0" smtClean="0">
              <a:solidFill>
                <a:srgbClr val="007D7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内容占位符 2"/>
          <p:cNvSpPr>
            <a:spLocks noGrp="1"/>
          </p:cNvSpPr>
          <p:nvPr>
            <p:ph idx="4294967295"/>
          </p:nvPr>
        </p:nvSpPr>
        <p:spPr>
          <a:xfrm>
            <a:off x="428597" y="1286660"/>
            <a:ext cx="3571899" cy="1787514"/>
          </a:xfrm>
        </p:spPr>
        <p:txBody>
          <a:bodyPr/>
          <a:lstStyle/>
          <a:p>
            <a:pPr marL="269875" indent="-269875" eaLnBrk="0" hangingPunct="0">
              <a:lnSpc>
                <a:spcPct val="150000"/>
              </a:lnSpc>
              <a:spcBef>
                <a:spcPts val="0"/>
              </a:spcBef>
            </a:pPr>
            <a:r>
              <a:rPr lang="zh-CN" altLang="en-US" sz="2000" kern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协议</a:t>
            </a:r>
            <a:r>
              <a:rPr lang="zh-CN" altLang="en-US" sz="2000" kern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开销</a:t>
            </a:r>
            <a:endParaRPr lang="en-US" altLang="zh-CN" sz="2000" kern="12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9875" lvl="0" indent="-269875" eaLnBrk="0" hangingPunct="0"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</a:rPr>
              <a:t>IP</a:t>
            </a:r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</a:rPr>
              <a:t>分片</a:t>
            </a:r>
            <a:endParaRPr lang="en-US" altLang="zh-CN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69875" indent="-269875" eaLnBrk="0" hangingPunct="0"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</a:rPr>
              <a:t>发送和接收缓冲区的限制</a:t>
            </a:r>
            <a:endParaRPr lang="en-US" altLang="zh-CN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69875" lvl="0" indent="-269875" eaLnBrk="0" hangingPunct="0">
              <a:lnSpc>
                <a:spcPct val="150000"/>
              </a:lnSpc>
              <a:spcBef>
                <a:spcPts val="0"/>
              </a:spcBef>
            </a:pPr>
            <a:endParaRPr lang="en-US" altLang="zh-CN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9565" y="3186837"/>
            <a:ext cx="4786346" cy="1538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默认的</a:t>
            </a:r>
            <a:r>
              <a:rPr lang="en-US" altLang="zh-CN" sz="2000" b="0" u="none" dirty="0" smtClean="0">
                <a:solidFill>
                  <a:schemeClr val="tx2">
                    <a:lumMod val="50000"/>
                  </a:schemeClr>
                </a:solidFill>
              </a:rPr>
              <a:t>MSS</a:t>
            </a: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值为</a:t>
            </a:r>
            <a:r>
              <a:rPr lang="en-US" altLang="zh-CN" sz="2000" b="0" u="none" dirty="0" smtClean="0">
                <a:solidFill>
                  <a:schemeClr val="tx2">
                    <a:lumMod val="50000"/>
                  </a:schemeClr>
                </a:solidFill>
              </a:rPr>
              <a:t>536</a:t>
            </a: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字节，可使用</a:t>
            </a:r>
            <a:r>
              <a:rPr lang="en-US" altLang="zh-CN" sz="2000" b="0" u="none" dirty="0" smtClean="0">
                <a:solidFill>
                  <a:schemeClr val="tx2">
                    <a:lumMod val="50000"/>
                  </a:schemeClr>
                </a:solidFill>
              </a:rPr>
              <a:t>SYN</a:t>
            </a: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报文中最大段长度选项来协商；</a:t>
            </a:r>
            <a:endParaRPr lang="en-US" altLang="zh-CN" sz="2000" b="0" u="none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 b="0" u="none" dirty="0" smtClean="0">
                <a:solidFill>
                  <a:schemeClr val="tx2">
                    <a:lumMod val="50000"/>
                  </a:schemeClr>
                </a:solidFill>
              </a:rPr>
              <a:t>TCP</a:t>
            </a: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允许连接的双方可以选择使用不同的</a:t>
            </a:r>
            <a:r>
              <a:rPr lang="en-US" altLang="zh-CN" sz="2000" b="0" u="none" dirty="0" smtClean="0">
                <a:solidFill>
                  <a:schemeClr val="tx2">
                    <a:lumMod val="50000"/>
                  </a:schemeClr>
                </a:solidFill>
              </a:rPr>
              <a:t>MSS</a:t>
            </a:r>
            <a:r>
              <a:rPr lang="zh-CN" altLang="en-US" sz="2000" b="0" u="none" dirty="0" smtClean="0">
                <a:solidFill>
                  <a:schemeClr val="tx2">
                    <a:lumMod val="50000"/>
                  </a:schemeClr>
                </a:solidFill>
              </a:rPr>
              <a:t>值。</a:t>
            </a:r>
            <a:endParaRPr lang="en-US" altLang="zh-CN" sz="2000" b="0" u="none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8596" y="2716054"/>
            <a:ext cx="3352817" cy="499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indent="-269875" eaLnBrk="0" hangingPunct="0">
              <a:lnSpc>
                <a:spcPct val="150000"/>
              </a:lnSpc>
              <a:spcBef>
                <a:spcPts val="700"/>
              </a:spcBef>
              <a:buFontTx/>
              <a:buChar char="•"/>
            </a:pPr>
            <a:r>
              <a:rPr lang="en-US" altLang="zh-CN" sz="2000" b="0" u="none" dirty="0" smtClean="0">
                <a:solidFill>
                  <a:srgbClr val="C00000"/>
                </a:solidFill>
              </a:rPr>
              <a:t>MSS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的默认值</a:t>
            </a:r>
            <a:endParaRPr lang="en-US" altLang="zh-CN" sz="2000" b="0" u="none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5" name="Text Box 107"/>
          <p:cNvSpPr txBox="1">
            <a:spLocks noChangeArrowheads="1"/>
          </p:cNvSpPr>
          <p:nvPr/>
        </p:nvSpPr>
        <p:spPr bwMode="auto">
          <a:xfrm>
            <a:off x="357158" y="715156"/>
            <a:ext cx="3091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u="none" dirty="0" smtClean="0">
                <a:solidFill>
                  <a:srgbClr val="007D7A"/>
                </a:solidFill>
                <a:ea typeface="+mj-ea"/>
              </a:rPr>
              <a:t>一、</a:t>
            </a:r>
            <a:r>
              <a:rPr lang="en-US" altLang="zh-CN" sz="2400" u="none" dirty="0" smtClean="0">
                <a:solidFill>
                  <a:srgbClr val="007D7A"/>
                </a:solidFill>
                <a:ea typeface="+mj-ea"/>
              </a:rPr>
              <a:t>TCP </a:t>
            </a:r>
            <a:r>
              <a:rPr lang="zh-CN" altLang="en-US" sz="2400" u="none" dirty="0" smtClean="0">
                <a:solidFill>
                  <a:srgbClr val="007D7A"/>
                </a:solidFill>
                <a:ea typeface="+mj-ea"/>
              </a:rPr>
              <a:t>报头的格式 </a:t>
            </a:r>
            <a:endParaRPr lang="zh-CN" altLang="en-US" sz="2400" u="none" dirty="0">
              <a:solidFill>
                <a:srgbClr val="007D7A"/>
              </a:solidFill>
              <a:ea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143784"/>
            <a:ext cx="637348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>
            <a:off x="231932" y="715156"/>
            <a:ext cx="6268894" cy="3714776"/>
            <a:chOff x="231932" y="715156"/>
            <a:chExt cx="6268894" cy="3714776"/>
          </a:xfrm>
        </p:grpSpPr>
        <p:sp>
          <p:nvSpPr>
            <p:cNvPr id="21505" name="Line 3"/>
            <p:cNvSpPr>
              <a:spLocks noChangeShapeType="1"/>
            </p:cNvSpPr>
            <p:nvPr/>
          </p:nvSpPr>
          <p:spPr bwMode="auto">
            <a:xfrm flipH="1">
              <a:off x="435956" y="1224715"/>
              <a:ext cx="15277" cy="26113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06" name="Rectangle 4"/>
            <p:cNvSpPr>
              <a:spLocks noChangeArrowheads="1"/>
            </p:cNvSpPr>
            <p:nvPr/>
          </p:nvSpPr>
          <p:spPr bwMode="auto">
            <a:xfrm>
              <a:off x="231932" y="2320548"/>
              <a:ext cx="562482" cy="460451"/>
            </a:xfrm>
            <a:prstGeom prst="rect">
              <a:avLst/>
            </a:prstGeom>
            <a:solidFill>
              <a:srgbClr val="EEFBF5"/>
            </a:solidFill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TCP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  <a:endParaRPr kumimoji="1" lang="zh-CN" altLang="en-US" sz="16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21507" name="Line 5"/>
            <p:cNvSpPr>
              <a:spLocks noChangeShapeType="1"/>
            </p:cNvSpPr>
            <p:nvPr/>
          </p:nvSpPr>
          <p:spPr bwMode="auto">
            <a:xfrm>
              <a:off x="6067683" y="1228829"/>
              <a:ext cx="1389" cy="217658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triangle" w="med" len="lg"/>
              <a:tailEnd type="triangle" w="med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08" name="Rectangle 6"/>
            <p:cNvSpPr>
              <a:spLocks noChangeArrowheads="1"/>
            </p:cNvSpPr>
            <p:nvPr/>
          </p:nvSpPr>
          <p:spPr bwMode="auto">
            <a:xfrm>
              <a:off x="5791305" y="1937898"/>
              <a:ext cx="709521" cy="976165"/>
            </a:xfrm>
            <a:prstGeom prst="rect">
              <a:avLst/>
            </a:prstGeom>
            <a:solidFill>
              <a:srgbClr val="EEFBF5"/>
            </a:solidFill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20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字节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固定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头部</a:t>
              </a:r>
              <a:endParaRPr kumimoji="1" lang="zh-CN" altLang="en-US" sz="16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21580" name="Line 96"/>
            <p:cNvSpPr>
              <a:spLocks noChangeShapeType="1"/>
            </p:cNvSpPr>
            <p:nvPr/>
          </p:nvSpPr>
          <p:spPr bwMode="auto">
            <a:xfrm>
              <a:off x="5842692" y="1228829"/>
              <a:ext cx="440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1" name="Line 97"/>
            <p:cNvSpPr>
              <a:spLocks noChangeShapeType="1"/>
            </p:cNvSpPr>
            <p:nvPr/>
          </p:nvSpPr>
          <p:spPr bwMode="auto">
            <a:xfrm>
              <a:off x="5842692" y="3404038"/>
              <a:ext cx="440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2" name="Line 98"/>
            <p:cNvSpPr>
              <a:spLocks noChangeShapeType="1"/>
            </p:cNvSpPr>
            <p:nvPr/>
          </p:nvSpPr>
          <p:spPr bwMode="auto">
            <a:xfrm>
              <a:off x="330404" y="1224715"/>
              <a:ext cx="463871" cy="13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3" name="Line 99"/>
            <p:cNvSpPr>
              <a:spLocks noChangeShapeType="1"/>
            </p:cNvSpPr>
            <p:nvPr/>
          </p:nvSpPr>
          <p:spPr bwMode="auto">
            <a:xfrm>
              <a:off x="342903" y="3864864"/>
              <a:ext cx="463871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4" name="Text Box 103"/>
            <p:cNvSpPr txBox="1">
              <a:spLocks noChangeArrowheads="1"/>
            </p:cNvSpPr>
            <p:nvPr/>
          </p:nvSpPr>
          <p:spPr bwMode="auto">
            <a:xfrm>
              <a:off x="562339" y="4084261"/>
              <a:ext cx="5341473" cy="345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000" b="0" u="none" dirty="0" smtClean="0">
                  <a:solidFill>
                    <a:srgbClr val="1A3868"/>
                  </a:solidFill>
                </a:rPr>
                <a:t>源端口和目的端口字段</a:t>
              </a:r>
              <a:r>
                <a:rPr lang="en-US" altLang="zh-CN" sz="2000" b="0" u="none" dirty="0" smtClean="0">
                  <a:solidFill>
                    <a:srgbClr val="1A3868"/>
                  </a:solidFill>
                </a:rPr>
                <a:t>——</a:t>
              </a:r>
              <a:r>
                <a:rPr lang="zh-CN" altLang="en-US" sz="2000" b="0" u="none" dirty="0" smtClean="0">
                  <a:solidFill>
                    <a:srgbClr val="1A3868"/>
                  </a:solidFill>
                </a:rPr>
                <a:t>各占 </a:t>
              </a:r>
              <a:r>
                <a:rPr lang="en-US" altLang="zh-CN" sz="2000" b="0" u="none" dirty="0" smtClean="0">
                  <a:solidFill>
                    <a:srgbClr val="1A3868"/>
                  </a:solidFill>
                </a:rPr>
                <a:t>2 </a:t>
              </a:r>
              <a:r>
                <a:rPr lang="zh-CN" altLang="en-US" sz="2000" b="0" u="none" dirty="0" smtClean="0">
                  <a:solidFill>
                    <a:srgbClr val="1A3868"/>
                  </a:solidFill>
                </a:rPr>
                <a:t>字节。</a:t>
              </a:r>
              <a:endParaRPr lang="zh-CN" altLang="en-US" sz="2000" b="0" u="none" dirty="0">
                <a:solidFill>
                  <a:srgbClr val="1A3868"/>
                </a:solidFill>
              </a:endParaRPr>
            </a:p>
          </p:txBody>
        </p:sp>
        <p:sp>
          <p:nvSpPr>
            <p:cNvPr id="21577" name="Rectangle 80"/>
            <p:cNvSpPr>
              <a:spLocks noChangeArrowheads="1"/>
            </p:cNvSpPr>
            <p:nvPr/>
          </p:nvSpPr>
          <p:spPr bwMode="auto">
            <a:xfrm>
              <a:off x="357158" y="715156"/>
              <a:ext cx="57644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位 </a:t>
              </a:r>
              <a:r>
                <a: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0                        </a:t>
              </a:r>
              <a:r>
                <a:rPr kumimoji="1" lang="en-US" altLang="zh-CN" sz="14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8                   </a:t>
              </a:r>
              <a:r>
                <a:rPr kumimoji="1" lang="en-US" altLang="zh-CN" sz="20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</a:t>
              </a:r>
              <a:r>
                <a:rPr kumimoji="1" lang="en-US" altLang="zh-CN" sz="14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   16        </a:t>
              </a:r>
              <a:r>
                <a:rPr kumimoji="1" lang="en-US" altLang="zh-CN" sz="18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</a:t>
              </a:r>
              <a:r>
                <a:rPr kumimoji="1" lang="en-US" altLang="zh-CN" sz="14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            24                    31</a:t>
              </a:r>
              <a:endParaRPr kumimoji="1" lang="en-US" altLang="zh-CN" sz="140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21534" name="Line 37"/>
            <p:cNvSpPr>
              <a:spLocks noChangeShapeType="1"/>
            </p:cNvSpPr>
            <p:nvPr/>
          </p:nvSpPr>
          <p:spPr bwMode="auto">
            <a:xfrm>
              <a:off x="723444" y="1212353"/>
              <a:ext cx="5126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5" name="Line 38"/>
            <p:cNvSpPr>
              <a:spLocks noChangeShapeType="1"/>
            </p:cNvSpPr>
            <p:nvPr/>
          </p:nvSpPr>
          <p:spPr bwMode="auto">
            <a:xfrm>
              <a:off x="723444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6" name="Line 39"/>
            <p:cNvSpPr>
              <a:spLocks noChangeShapeType="1"/>
            </p:cNvSpPr>
            <p:nvPr/>
          </p:nvSpPr>
          <p:spPr bwMode="auto">
            <a:xfrm>
              <a:off x="88316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7" name="Line 40"/>
            <p:cNvSpPr>
              <a:spLocks noChangeShapeType="1"/>
            </p:cNvSpPr>
            <p:nvPr/>
          </p:nvSpPr>
          <p:spPr bwMode="auto">
            <a:xfrm>
              <a:off x="104426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8" name="Line 41"/>
            <p:cNvSpPr>
              <a:spLocks noChangeShapeType="1"/>
            </p:cNvSpPr>
            <p:nvPr/>
          </p:nvSpPr>
          <p:spPr bwMode="auto">
            <a:xfrm>
              <a:off x="1203981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9" name="Line 42"/>
            <p:cNvSpPr>
              <a:spLocks noChangeShapeType="1"/>
            </p:cNvSpPr>
            <p:nvPr/>
          </p:nvSpPr>
          <p:spPr bwMode="auto">
            <a:xfrm>
              <a:off x="1365086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0" name="Line 43"/>
            <p:cNvSpPr>
              <a:spLocks noChangeShapeType="1"/>
            </p:cNvSpPr>
            <p:nvPr/>
          </p:nvSpPr>
          <p:spPr bwMode="auto">
            <a:xfrm>
              <a:off x="1524802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1" name="Line 44"/>
            <p:cNvSpPr>
              <a:spLocks noChangeShapeType="1"/>
            </p:cNvSpPr>
            <p:nvPr/>
          </p:nvSpPr>
          <p:spPr bwMode="auto">
            <a:xfrm>
              <a:off x="1684518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2" name="Line 45"/>
            <p:cNvSpPr>
              <a:spLocks noChangeShapeType="1"/>
            </p:cNvSpPr>
            <p:nvPr/>
          </p:nvSpPr>
          <p:spPr bwMode="auto">
            <a:xfrm>
              <a:off x="1844234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3" name="Line 46"/>
            <p:cNvSpPr>
              <a:spLocks noChangeShapeType="1"/>
            </p:cNvSpPr>
            <p:nvPr/>
          </p:nvSpPr>
          <p:spPr bwMode="auto">
            <a:xfrm>
              <a:off x="2005339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4" name="Line 47"/>
            <p:cNvSpPr>
              <a:spLocks noChangeShapeType="1"/>
            </p:cNvSpPr>
            <p:nvPr/>
          </p:nvSpPr>
          <p:spPr bwMode="auto">
            <a:xfrm>
              <a:off x="216505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5" name="Line 48"/>
            <p:cNvSpPr>
              <a:spLocks noChangeShapeType="1"/>
            </p:cNvSpPr>
            <p:nvPr/>
          </p:nvSpPr>
          <p:spPr bwMode="auto">
            <a:xfrm>
              <a:off x="232616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6" name="Line 49"/>
            <p:cNvSpPr>
              <a:spLocks noChangeShapeType="1"/>
            </p:cNvSpPr>
            <p:nvPr/>
          </p:nvSpPr>
          <p:spPr bwMode="auto">
            <a:xfrm>
              <a:off x="2485876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7" name="Line 50"/>
            <p:cNvSpPr>
              <a:spLocks noChangeShapeType="1"/>
            </p:cNvSpPr>
            <p:nvPr/>
          </p:nvSpPr>
          <p:spPr bwMode="auto">
            <a:xfrm>
              <a:off x="2646981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8" name="Line 51"/>
            <p:cNvSpPr>
              <a:spLocks noChangeShapeType="1"/>
            </p:cNvSpPr>
            <p:nvPr/>
          </p:nvSpPr>
          <p:spPr bwMode="auto">
            <a:xfrm>
              <a:off x="280669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9" name="Line 52"/>
            <p:cNvSpPr>
              <a:spLocks noChangeShapeType="1"/>
            </p:cNvSpPr>
            <p:nvPr/>
          </p:nvSpPr>
          <p:spPr bwMode="auto">
            <a:xfrm>
              <a:off x="2966414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50" name="Line 53"/>
            <p:cNvSpPr>
              <a:spLocks noChangeShapeType="1"/>
            </p:cNvSpPr>
            <p:nvPr/>
          </p:nvSpPr>
          <p:spPr bwMode="auto">
            <a:xfrm>
              <a:off x="312613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51" name="Line 54"/>
            <p:cNvSpPr>
              <a:spLocks noChangeShapeType="1"/>
            </p:cNvSpPr>
            <p:nvPr/>
          </p:nvSpPr>
          <p:spPr bwMode="auto">
            <a:xfrm>
              <a:off x="3285846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52" name="Line 55"/>
            <p:cNvSpPr>
              <a:spLocks noChangeShapeType="1"/>
            </p:cNvSpPr>
            <p:nvPr/>
          </p:nvSpPr>
          <p:spPr bwMode="auto">
            <a:xfrm>
              <a:off x="3446951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53" name="Line 56"/>
            <p:cNvSpPr>
              <a:spLocks noChangeShapeType="1"/>
            </p:cNvSpPr>
            <p:nvPr/>
          </p:nvSpPr>
          <p:spPr bwMode="auto">
            <a:xfrm>
              <a:off x="360666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54" name="Line 57"/>
            <p:cNvSpPr>
              <a:spLocks noChangeShapeType="1"/>
            </p:cNvSpPr>
            <p:nvPr/>
          </p:nvSpPr>
          <p:spPr bwMode="auto">
            <a:xfrm>
              <a:off x="3767772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55" name="Line 58"/>
            <p:cNvSpPr>
              <a:spLocks noChangeShapeType="1"/>
            </p:cNvSpPr>
            <p:nvPr/>
          </p:nvSpPr>
          <p:spPr bwMode="auto">
            <a:xfrm>
              <a:off x="3927488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56" name="Line 59"/>
            <p:cNvSpPr>
              <a:spLocks noChangeShapeType="1"/>
            </p:cNvSpPr>
            <p:nvPr/>
          </p:nvSpPr>
          <p:spPr bwMode="auto">
            <a:xfrm>
              <a:off x="4088593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57" name="Line 60"/>
            <p:cNvSpPr>
              <a:spLocks noChangeShapeType="1"/>
            </p:cNvSpPr>
            <p:nvPr/>
          </p:nvSpPr>
          <p:spPr bwMode="auto">
            <a:xfrm>
              <a:off x="4248309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58" name="Line 61"/>
            <p:cNvSpPr>
              <a:spLocks noChangeShapeType="1"/>
            </p:cNvSpPr>
            <p:nvPr/>
          </p:nvSpPr>
          <p:spPr bwMode="auto">
            <a:xfrm>
              <a:off x="440802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59" name="Line 62"/>
            <p:cNvSpPr>
              <a:spLocks noChangeShapeType="1"/>
            </p:cNvSpPr>
            <p:nvPr/>
          </p:nvSpPr>
          <p:spPr bwMode="auto">
            <a:xfrm>
              <a:off x="4567741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60" name="Line 63"/>
            <p:cNvSpPr>
              <a:spLocks noChangeShapeType="1"/>
            </p:cNvSpPr>
            <p:nvPr/>
          </p:nvSpPr>
          <p:spPr bwMode="auto">
            <a:xfrm>
              <a:off x="472745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61" name="Line 64"/>
            <p:cNvSpPr>
              <a:spLocks noChangeShapeType="1"/>
            </p:cNvSpPr>
            <p:nvPr/>
          </p:nvSpPr>
          <p:spPr bwMode="auto">
            <a:xfrm>
              <a:off x="4888562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62" name="Line 65"/>
            <p:cNvSpPr>
              <a:spLocks noChangeShapeType="1"/>
            </p:cNvSpPr>
            <p:nvPr/>
          </p:nvSpPr>
          <p:spPr bwMode="auto">
            <a:xfrm>
              <a:off x="504966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63" name="Line 66"/>
            <p:cNvSpPr>
              <a:spLocks noChangeShapeType="1"/>
            </p:cNvSpPr>
            <p:nvPr/>
          </p:nvSpPr>
          <p:spPr bwMode="auto">
            <a:xfrm>
              <a:off x="5209383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64" name="Line 67"/>
            <p:cNvSpPr>
              <a:spLocks noChangeShapeType="1"/>
            </p:cNvSpPr>
            <p:nvPr/>
          </p:nvSpPr>
          <p:spPr bwMode="auto">
            <a:xfrm>
              <a:off x="5369099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65" name="Line 68"/>
            <p:cNvSpPr>
              <a:spLocks noChangeShapeType="1"/>
            </p:cNvSpPr>
            <p:nvPr/>
          </p:nvSpPr>
          <p:spPr bwMode="auto">
            <a:xfrm>
              <a:off x="552881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66" name="Line 69"/>
            <p:cNvSpPr>
              <a:spLocks noChangeShapeType="1"/>
            </p:cNvSpPr>
            <p:nvPr/>
          </p:nvSpPr>
          <p:spPr bwMode="auto">
            <a:xfrm>
              <a:off x="568992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67" name="Line 70"/>
            <p:cNvSpPr>
              <a:spLocks noChangeShapeType="1"/>
            </p:cNvSpPr>
            <p:nvPr/>
          </p:nvSpPr>
          <p:spPr bwMode="auto">
            <a:xfrm>
              <a:off x="5849636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09" name="Rectangle 7"/>
            <p:cNvSpPr>
              <a:spLocks noChangeArrowheads="1"/>
            </p:cNvSpPr>
            <p:nvPr/>
          </p:nvSpPr>
          <p:spPr bwMode="auto">
            <a:xfrm>
              <a:off x="729000" y="1234316"/>
              <a:ext cx="5133136" cy="26278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b="0" u="none">
                <a:solidFill>
                  <a:schemeClr val="tx1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21510" name="Line 10"/>
            <p:cNvSpPr>
              <a:spLocks noChangeShapeType="1"/>
            </p:cNvSpPr>
            <p:nvPr/>
          </p:nvSpPr>
          <p:spPr bwMode="auto">
            <a:xfrm>
              <a:off x="722056" y="1604623"/>
              <a:ext cx="5140080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1" name="Line 11"/>
            <p:cNvSpPr>
              <a:spLocks noChangeShapeType="1"/>
            </p:cNvSpPr>
            <p:nvPr/>
          </p:nvSpPr>
          <p:spPr bwMode="auto">
            <a:xfrm>
              <a:off x="734556" y="2055848"/>
              <a:ext cx="5131747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2" name="Line 12"/>
            <p:cNvSpPr>
              <a:spLocks noChangeShapeType="1"/>
            </p:cNvSpPr>
            <p:nvPr/>
          </p:nvSpPr>
          <p:spPr bwMode="auto">
            <a:xfrm>
              <a:off x="722056" y="2513931"/>
              <a:ext cx="5140080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3" name="Line 13"/>
            <p:cNvSpPr>
              <a:spLocks noChangeShapeType="1"/>
            </p:cNvSpPr>
            <p:nvPr/>
          </p:nvSpPr>
          <p:spPr bwMode="auto">
            <a:xfrm>
              <a:off x="722056" y="2954185"/>
              <a:ext cx="5140080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4" name="Line 14"/>
            <p:cNvSpPr>
              <a:spLocks noChangeShapeType="1"/>
            </p:cNvSpPr>
            <p:nvPr/>
          </p:nvSpPr>
          <p:spPr bwMode="auto">
            <a:xfrm>
              <a:off x="734556" y="3404039"/>
              <a:ext cx="5131747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5" name="Line 15"/>
            <p:cNvSpPr>
              <a:spLocks noChangeShapeType="1"/>
            </p:cNvSpPr>
            <p:nvPr/>
          </p:nvSpPr>
          <p:spPr bwMode="auto">
            <a:xfrm>
              <a:off x="3296957" y="1235688"/>
              <a:ext cx="1389" cy="373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6" name="Rectangle 16"/>
            <p:cNvSpPr>
              <a:spLocks noChangeArrowheads="1"/>
            </p:cNvSpPr>
            <p:nvPr/>
          </p:nvSpPr>
          <p:spPr bwMode="auto">
            <a:xfrm>
              <a:off x="3909434" y="1248031"/>
              <a:ext cx="1419390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目  的  端  口</a:t>
              </a:r>
            </a:p>
          </p:txBody>
        </p:sp>
        <p:sp>
          <p:nvSpPr>
            <p:cNvPr id="21517" name="Rectangle 18"/>
            <p:cNvSpPr>
              <a:spLocks noChangeArrowheads="1"/>
            </p:cNvSpPr>
            <p:nvPr/>
          </p:nvSpPr>
          <p:spPr bwMode="auto">
            <a:xfrm>
              <a:off x="1326199" y="3013160"/>
              <a:ext cx="119162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检   验   和</a:t>
              </a:r>
            </a:p>
          </p:txBody>
        </p:sp>
        <p:sp>
          <p:nvSpPr>
            <p:cNvPr id="21518" name="Rectangle 19"/>
            <p:cNvSpPr>
              <a:spLocks noChangeArrowheads="1"/>
            </p:cNvSpPr>
            <p:nvPr/>
          </p:nvSpPr>
          <p:spPr bwMode="auto">
            <a:xfrm>
              <a:off x="928662" y="3447927"/>
              <a:ext cx="339464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选    项    （长  度  可  变）</a:t>
              </a:r>
            </a:p>
          </p:txBody>
        </p:sp>
        <p:sp>
          <p:nvSpPr>
            <p:cNvPr id="21519" name="Rectangle 20"/>
            <p:cNvSpPr>
              <a:spLocks noChangeArrowheads="1"/>
            </p:cNvSpPr>
            <p:nvPr/>
          </p:nvSpPr>
          <p:spPr bwMode="auto">
            <a:xfrm>
              <a:off x="1390086" y="1248031"/>
              <a:ext cx="1073570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源  端  口</a:t>
              </a:r>
            </a:p>
          </p:txBody>
        </p:sp>
        <p:sp>
          <p:nvSpPr>
            <p:cNvPr id="21520" name="Rectangle 21"/>
            <p:cNvSpPr>
              <a:spLocks noChangeArrowheads="1"/>
            </p:cNvSpPr>
            <p:nvPr/>
          </p:nvSpPr>
          <p:spPr bwMode="auto">
            <a:xfrm>
              <a:off x="2901139" y="1689656"/>
              <a:ext cx="1312450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序   号</a:t>
              </a:r>
            </a:p>
          </p:txBody>
        </p:sp>
        <p:sp>
          <p:nvSpPr>
            <p:cNvPr id="21521" name="Line 22"/>
            <p:cNvSpPr>
              <a:spLocks noChangeShapeType="1"/>
            </p:cNvSpPr>
            <p:nvPr/>
          </p:nvSpPr>
          <p:spPr bwMode="auto">
            <a:xfrm>
              <a:off x="3296957" y="2515303"/>
              <a:ext cx="1389" cy="8709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2" name="Rectangle 23"/>
            <p:cNvSpPr>
              <a:spLocks noChangeArrowheads="1"/>
            </p:cNvSpPr>
            <p:nvPr/>
          </p:nvSpPr>
          <p:spPr bwMode="auto">
            <a:xfrm>
              <a:off x="3783050" y="3051562"/>
              <a:ext cx="159716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紧   急   指   针</a:t>
              </a:r>
            </a:p>
          </p:txBody>
        </p:sp>
        <p:sp>
          <p:nvSpPr>
            <p:cNvPr id="21523" name="Rectangle 24"/>
            <p:cNvSpPr>
              <a:spLocks noChangeArrowheads="1"/>
            </p:cNvSpPr>
            <p:nvPr/>
          </p:nvSpPr>
          <p:spPr bwMode="auto">
            <a:xfrm>
              <a:off x="4194145" y="2585250"/>
              <a:ext cx="78608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窗   口</a:t>
              </a:r>
            </a:p>
          </p:txBody>
        </p:sp>
        <p:sp>
          <p:nvSpPr>
            <p:cNvPr id="21524" name="Rectangle 25"/>
            <p:cNvSpPr>
              <a:spLocks noChangeArrowheads="1"/>
            </p:cNvSpPr>
            <p:nvPr/>
          </p:nvSpPr>
          <p:spPr bwMode="auto">
            <a:xfrm>
              <a:off x="2666426" y="2142253"/>
              <a:ext cx="1747155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确    认    号</a:t>
              </a:r>
            </a:p>
          </p:txBody>
        </p:sp>
        <p:sp>
          <p:nvSpPr>
            <p:cNvPr id="21525" name="Line 26"/>
            <p:cNvSpPr>
              <a:spLocks noChangeShapeType="1"/>
            </p:cNvSpPr>
            <p:nvPr/>
          </p:nvSpPr>
          <p:spPr bwMode="auto">
            <a:xfrm>
              <a:off x="1408141" y="2524903"/>
              <a:ext cx="1389" cy="4402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6" name="Line 27"/>
            <p:cNvSpPr>
              <a:spLocks noChangeShapeType="1"/>
            </p:cNvSpPr>
            <p:nvPr/>
          </p:nvSpPr>
          <p:spPr bwMode="auto">
            <a:xfrm>
              <a:off x="2641427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21527" name="Line 28"/>
            <p:cNvSpPr>
              <a:spLocks noChangeShapeType="1"/>
            </p:cNvSpPr>
            <p:nvPr/>
          </p:nvSpPr>
          <p:spPr bwMode="auto">
            <a:xfrm>
              <a:off x="2321995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21528" name="Line 29"/>
            <p:cNvSpPr>
              <a:spLocks noChangeShapeType="1"/>
            </p:cNvSpPr>
            <p:nvPr/>
          </p:nvSpPr>
          <p:spPr bwMode="auto">
            <a:xfrm>
              <a:off x="2485877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21529" name="Line 30"/>
            <p:cNvSpPr>
              <a:spLocks noChangeShapeType="1"/>
            </p:cNvSpPr>
            <p:nvPr/>
          </p:nvSpPr>
          <p:spPr bwMode="auto">
            <a:xfrm>
              <a:off x="2962248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21530" name="Line 31"/>
            <p:cNvSpPr>
              <a:spLocks noChangeShapeType="1"/>
            </p:cNvSpPr>
            <p:nvPr/>
          </p:nvSpPr>
          <p:spPr bwMode="auto">
            <a:xfrm>
              <a:off x="2801143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21531" name="Line 32"/>
            <p:cNvSpPr>
              <a:spLocks noChangeShapeType="1"/>
            </p:cNvSpPr>
            <p:nvPr/>
          </p:nvSpPr>
          <p:spPr bwMode="auto">
            <a:xfrm>
              <a:off x="3126130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21532" name="Rectangle 33"/>
            <p:cNvSpPr>
              <a:spLocks noChangeArrowheads="1"/>
            </p:cNvSpPr>
            <p:nvPr/>
          </p:nvSpPr>
          <p:spPr bwMode="auto">
            <a:xfrm>
              <a:off x="1491471" y="2577021"/>
              <a:ext cx="78608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保   留</a:t>
              </a:r>
            </a:p>
          </p:txBody>
        </p:sp>
        <p:sp>
          <p:nvSpPr>
            <p:cNvPr id="21533" name="Rectangle 34"/>
            <p:cNvSpPr>
              <a:spLocks noChangeArrowheads="1"/>
            </p:cNvSpPr>
            <p:nvPr/>
          </p:nvSpPr>
          <p:spPr bwMode="auto">
            <a:xfrm>
              <a:off x="3085854" y="2509817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F</a:t>
              </a:r>
            </a:p>
            <a:p>
              <a:pPr algn="ctr"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I</a:t>
              </a:r>
            </a:p>
            <a:p>
              <a:pPr algn="ctr"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N</a:t>
              </a:r>
            </a:p>
          </p:txBody>
        </p:sp>
        <p:sp>
          <p:nvSpPr>
            <p:cNvPr id="21572" name="Rectangle 75"/>
            <p:cNvSpPr>
              <a:spLocks noChangeArrowheads="1"/>
            </p:cNvSpPr>
            <p:nvPr/>
          </p:nvSpPr>
          <p:spPr bwMode="auto">
            <a:xfrm>
              <a:off x="2923360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S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Y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N</a:t>
              </a:r>
            </a:p>
          </p:txBody>
        </p:sp>
        <p:sp>
          <p:nvSpPr>
            <p:cNvPr id="21573" name="Rectangle 76"/>
            <p:cNvSpPr>
              <a:spLocks noChangeArrowheads="1"/>
            </p:cNvSpPr>
            <p:nvPr/>
          </p:nvSpPr>
          <p:spPr bwMode="auto">
            <a:xfrm>
              <a:off x="2773366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R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S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T</a:t>
              </a:r>
            </a:p>
          </p:txBody>
        </p:sp>
        <p:sp>
          <p:nvSpPr>
            <p:cNvPr id="21574" name="Rectangle 77"/>
            <p:cNvSpPr>
              <a:spLocks noChangeArrowheads="1"/>
            </p:cNvSpPr>
            <p:nvPr/>
          </p:nvSpPr>
          <p:spPr bwMode="auto">
            <a:xfrm>
              <a:off x="2598373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P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S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H</a:t>
              </a:r>
            </a:p>
          </p:txBody>
        </p:sp>
        <p:sp>
          <p:nvSpPr>
            <p:cNvPr id="21575" name="Rectangle 78"/>
            <p:cNvSpPr>
              <a:spLocks noChangeArrowheads="1"/>
            </p:cNvSpPr>
            <p:nvPr/>
          </p:nvSpPr>
          <p:spPr bwMode="auto">
            <a:xfrm>
              <a:off x="2449767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A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C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K</a:t>
              </a:r>
            </a:p>
          </p:txBody>
        </p:sp>
        <p:sp>
          <p:nvSpPr>
            <p:cNvPr id="21576" name="Rectangle 79"/>
            <p:cNvSpPr>
              <a:spLocks noChangeArrowheads="1"/>
            </p:cNvSpPr>
            <p:nvPr/>
          </p:nvSpPr>
          <p:spPr bwMode="auto">
            <a:xfrm>
              <a:off x="2281718" y="2512560"/>
              <a:ext cx="291748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U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R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G</a:t>
              </a:r>
            </a:p>
          </p:txBody>
        </p:sp>
        <p:sp>
          <p:nvSpPr>
            <p:cNvPr id="21578" name="Line 81"/>
            <p:cNvSpPr>
              <a:spLocks noChangeShapeType="1"/>
            </p:cNvSpPr>
            <p:nvPr/>
          </p:nvSpPr>
          <p:spPr bwMode="auto">
            <a:xfrm flipH="1">
              <a:off x="4566353" y="3405410"/>
              <a:ext cx="2778" cy="4512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9" name="Rectangle 83"/>
            <p:cNvSpPr>
              <a:spLocks noChangeArrowheads="1"/>
            </p:cNvSpPr>
            <p:nvPr/>
          </p:nvSpPr>
          <p:spPr bwMode="auto">
            <a:xfrm>
              <a:off x="4791344" y="3447927"/>
              <a:ext cx="106654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填   </a:t>
              </a:r>
              <a:r>
                <a:rPr kumimoji="1" lang="zh-CN" altLang="en-US" sz="2000" b="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充</a:t>
              </a:r>
              <a:endParaRPr kumimoji="1" lang="zh-CN" altLang="en-US" sz="20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</p:grp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714348" y="1215222"/>
            <a:ext cx="5143536" cy="44052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sp>
        <p:nvSpPr>
          <p:cNvPr id="86" name="Rectangle 14"/>
          <p:cNvSpPr>
            <a:spLocks noChangeArrowheads="1"/>
          </p:cNvSpPr>
          <p:nvPr/>
        </p:nvSpPr>
        <p:spPr bwMode="auto">
          <a:xfrm>
            <a:off x="822153" y="2478272"/>
            <a:ext cx="593112" cy="532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kumimoji="1" lang="zh-CN" altLang="en-US" sz="16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报头</a:t>
            </a:r>
          </a:p>
          <a:p>
            <a:pPr defTabSz="762000" eaLnBrk="0" hangingPunct="0">
              <a:lnSpc>
                <a:spcPct val="90000"/>
              </a:lnSpc>
            </a:pPr>
            <a:r>
              <a:rPr kumimoji="1" lang="zh-CN" altLang="en-US" sz="16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长度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395288" y="4072742"/>
            <a:ext cx="5605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0" u="none" dirty="0" smtClean="0">
                <a:solidFill>
                  <a:srgbClr val="1A3868"/>
                </a:solidFill>
              </a:rPr>
              <a:t>序号字段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——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占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4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字节。序号字段的值是指本报文段所发送的数据的</a:t>
            </a:r>
            <a:r>
              <a:rPr lang="zh-CN" altLang="en-US" sz="2000" b="0" u="none" dirty="0" smtClean="0">
                <a:solidFill>
                  <a:srgbClr val="C00000"/>
                </a:solidFill>
                <a:ea typeface="+mn-ea"/>
              </a:rPr>
              <a:t>第一个字节的序号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。 </a:t>
            </a:r>
          </a:p>
        </p:txBody>
      </p:sp>
      <p:grpSp>
        <p:nvGrpSpPr>
          <p:cNvPr id="82" name="组合 81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sp>
          <p:nvSpPr>
            <p:cNvPr id="84" name="Line 3"/>
            <p:cNvSpPr>
              <a:spLocks noChangeShapeType="1"/>
            </p:cNvSpPr>
            <p:nvPr/>
          </p:nvSpPr>
          <p:spPr bwMode="auto">
            <a:xfrm flipH="1">
              <a:off x="435956" y="1224715"/>
              <a:ext cx="15277" cy="26113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231932" y="2320548"/>
              <a:ext cx="562482" cy="460451"/>
            </a:xfrm>
            <a:prstGeom prst="rect">
              <a:avLst/>
            </a:prstGeom>
            <a:solidFill>
              <a:srgbClr val="EEFBF5"/>
            </a:solidFill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TCP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  <a:endParaRPr kumimoji="1" lang="zh-CN" altLang="en-US" sz="16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86" name="Line 5"/>
            <p:cNvSpPr>
              <a:spLocks noChangeShapeType="1"/>
            </p:cNvSpPr>
            <p:nvPr/>
          </p:nvSpPr>
          <p:spPr bwMode="auto">
            <a:xfrm>
              <a:off x="6067683" y="1228829"/>
              <a:ext cx="1389" cy="217658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triangle" w="med" len="lg"/>
              <a:tailEnd type="triangle" w="med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5791305" y="1937898"/>
              <a:ext cx="709521" cy="976165"/>
            </a:xfrm>
            <a:prstGeom prst="rect">
              <a:avLst/>
            </a:prstGeom>
            <a:solidFill>
              <a:srgbClr val="EEFBF5"/>
            </a:solidFill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20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字节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固定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头部</a:t>
              </a:r>
              <a:endParaRPr kumimoji="1" lang="zh-CN" altLang="en-US" sz="16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88" name="Line 96"/>
            <p:cNvSpPr>
              <a:spLocks noChangeShapeType="1"/>
            </p:cNvSpPr>
            <p:nvPr/>
          </p:nvSpPr>
          <p:spPr bwMode="auto">
            <a:xfrm>
              <a:off x="5842692" y="1228829"/>
              <a:ext cx="440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Line 97"/>
            <p:cNvSpPr>
              <a:spLocks noChangeShapeType="1"/>
            </p:cNvSpPr>
            <p:nvPr/>
          </p:nvSpPr>
          <p:spPr bwMode="auto">
            <a:xfrm>
              <a:off x="5842692" y="3404038"/>
              <a:ext cx="440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Line 98"/>
            <p:cNvSpPr>
              <a:spLocks noChangeShapeType="1"/>
            </p:cNvSpPr>
            <p:nvPr/>
          </p:nvSpPr>
          <p:spPr bwMode="auto">
            <a:xfrm>
              <a:off x="330404" y="1224715"/>
              <a:ext cx="463871" cy="13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99"/>
            <p:cNvSpPr>
              <a:spLocks noChangeShapeType="1"/>
            </p:cNvSpPr>
            <p:nvPr/>
          </p:nvSpPr>
          <p:spPr bwMode="auto">
            <a:xfrm>
              <a:off x="342903" y="3864864"/>
              <a:ext cx="463871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Rectangle 80"/>
            <p:cNvSpPr>
              <a:spLocks noChangeArrowheads="1"/>
            </p:cNvSpPr>
            <p:nvPr/>
          </p:nvSpPr>
          <p:spPr bwMode="auto">
            <a:xfrm>
              <a:off x="357158" y="715156"/>
              <a:ext cx="57644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位 </a:t>
              </a:r>
              <a:r>
                <a: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0                        </a:t>
              </a:r>
              <a:r>
                <a:rPr kumimoji="1" lang="en-US" altLang="zh-CN" sz="14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8                   </a:t>
              </a:r>
              <a:r>
                <a:rPr kumimoji="1" lang="en-US" altLang="zh-CN" sz="20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</a:t>
              </a:r>
              <a:r>
                <a:rPr kumimoji="1" lang="en-US" altLang="zh-CN" sz="14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   16        </a:t>
              </a:r>
              <a:r>
                <a:rPr kumimoji="1" lang="en-US" altLang="zh-CN" sz="18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</a:t>
              </a:r>
              <a:r>
                <a:rPr kumimoji="1" lang="en-US" altLang="zh-CN" sz="14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            24                    31</a:t>
              </a:r>
              <a:endParaRPr kumimoji="1" lang="en-US" altLang="zh-CN" sz="140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94" name="Line 37"/>
            <p:cNvSpPr>
              <a:spLocks noChangeShapeType="1"/>
            </p:cNvSpPr>
            <p:nvPr/>
          </p:nvSpPr>
          <p:spPr bwMode="auto">
            <a:xfrm>
              <a:off x="723444" y="1212353"/>
              <a:ext cx="5126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Line 38"/>
            <p:cNvSpPr>
              <a:spLocks noChangeShapeType="1"/>
            </p:cNvSpPr>
            <p:nvPr/>
          </p:nvSpPr>
          <p:spPr bwMode="auto">
            <a:xfrm>
              <a:off x="723444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" name="Line 39"/>
            <p:cNvSpPr>
              <a:spLocks noChangeShapeType="1"/>
            </p:cNvSpPr>
            <p:nvPr/>
          </p:nvSpPr>
          <p:spPr bwMode="auto">
            <a:xfrm>
              <a:off x="88316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7" name="Line 40"/>
            <p:cNvSpPr>
              <a:spLocks noChangeShapeType="1"/>
            </p:cNvSpPr>
            <p:nvPr/>
          </p:nvSpPr>
          <p:spPr bwMode="auto">
            <a:xfrm>
              <a:off x="104426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8" name="Line 41"/>
            <p:cNvSpPr>
              <a:spLocks noChangeShapeType="1"/>
            </p:cNvSpPr>
            <p:nvPr/>
          </p:nvSpPr>
          <p:spPr bwMode="auto">
            <a:xfrm>
              <a:off x="1203981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9" name="Line 42"/>
            <p:cNvSpPr>
              <a:spLocks noChangeShapeType="1"/>
            </p:cNvSpPr>
            <p:nvPr/>
          </p:nvSpPr>
          <p:spPr bwMode="auto">
            <a:xfrm>
              <a:off x="1365086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0" name="Line 43"/>
            <p:cNvSpPr>
              <a:spLocks noChangeShapeType="1"/>
            </p:cNvSpPr>
            <p:nvPr/>
          </p:nvSpPr>
          <p:spPr bwMode="auto">
            <a:xfrm>
              <a:off x="1524802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" name="Line 44"/>
            <p:cNvSpPr>
              <a:spLocks noChangeShapeType="1"/>
            </p:cNvSpPr>
            <p:nvPr/>
          </p:nvSpPr>
          <p:spPr bwMode="auto">
            <a:xfrm>
              <a:off x="1684518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Line 45"/>
            <p:cNvSpPr>
              <a:spLocks noChangeShapeType="1"/>
            </p:cNvSpPr>
            <p:nvPr/>
          </p:nvSpPr>
          <p:spPr bwMode="auto">
            <a:xfrm>
              <a:off x="1844234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" name="Line 46"/>
            <p:cNvSpPr>
              <a:spLocks noChangeShapeType="1"/>
            </p:cNvSpPr>
            <p:nvPr/>
          </p:nvSpPr>
          <p:spPr bwMode="auto">
            <a:xfrm>
              <a:off x="2005339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Line 47"/>
            <p:cNvSpPr>
              <a:spLocks noChangeShapeType="1"/>
            </p:cNvSpPr>
            <p:nvPr/>
          </p:nvSpPr>
          <p:spPr bwMode="auto">
            <a:xfrm>
              <a:off x="216505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" name="Line 48"/>
            <p:cNvSpPr>
              <a:spLocks noChangeShapeType="1"/>
            </p:cNvSpPr>
            <p:nvPr/>
          </p:nvSpPr>
          <p:spPr bwMode="auto">
            <a:xfrm>
              <a:off x="232616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" name="Line 49"/>
            <p:cNvSpPr>
              <a:spLocks noChangeShapeType="1"/>
            </p:cNvSpPr>
            <p:nvPr/>
          </p:nvSpPr>
          <p:spPr bwMode="auto">
            <a:xfrm>
              <a:off x="2485876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Line 50"/>
            <p:cNvSpPr>
              <a:spLocks noChangeShapeType="1"/>
            </p:cNvSpPr>
            <p:nvPr/>
          </p:nvSpPr>
          <p:spPr bwMode="auto">
            <a:xfrm>
              <a:off x="2646981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" name="Line 51"/>
            <p:cNvSpPr>
              <a:spLocks noChangeShapeType="1"/>
            </p:cNvSpPr>
            <p:nvPr/>
          </p:nvSpPr>
          <p:spPr bwMode="auto">
            <a:xfrm>
              <a:off x="280669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" name="Line 52"/>
            <p:cNvSpPr>
              <a:spLocks noChangeShapeType="1"/>
            </p:cNvSpPr>
            <p:nvPr/>
          </p:nvSpPr>
          <p:spPr bwMode="auto">
            <a:xfrm>
              <a:off x="2966414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" name="Line 53"/>
            <p:cNvSpPr>
              <a:spLocks noChangeShapeType="1"/>
            </p:cNvSpPr>
            <p:nvPr/>
          </p:nvSpPr>
          <p:spPr bwMode="auto">
            <a:xfrm>
              <a:off x="312613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" name="Line 54"/>
            <p:cNvSpPr>
              <a:spLocks noChangeShapeType="1"/>
            </p:cNvSpPr>
            <p:nvPr/>
          </p:nvSpPr>
          <p:spPr bwMode="auto">
            <a:xfrm>
              <a:off x="3285846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" name="Line 55"/>
            <p:cNvSpPr>
              <a:spLocks noChangeShapeType="1"/>
            </p:cNvSpPr>
            <p:nvPr/>
          </p:nvSpPr>
          <p:spPr bwMode="auto">
            <a:xfrm>
              <a:off x="3446951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Line 56"/>
            <p:cNvSpPr>
              <a:spLocks noChangeShapeType="1"/>
            </p:cNvSpPr>
            <p:nvPr/>
          </p:nvSpPr>
          <p:spPr bwMode="auto">
            <a:xfrm>
              <a:off x="360666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4" name="Line 57"/>
            <p:cNvSpPr>
              <a:spLocks noChangeShapeType="1"/>
            </p:cNvSpPr>
            <p:nvPr/>
          </p:nvSpPr>
          <p:spPr bwMode="auto">
            <a:xfrm>
              <a:off x="3767772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5" name="Line 58"/>
            <p:cNvSpPr>
              <a:spLocks noChangeShapeType="1"/>
            </p:cNvSpPr>
            <p:nvPr/>
          </p:nvSpPr>
          <p:spPr bwMode="auto">
            <a:xfrm>
              <a:off x="3927488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6" name="Line 59"/>
            <p:cNvSpPr>
              <a:spLocks noChangeShapeType="1"/>
            </p:cNvSpPr>
            <p:nvPr/>
          </p:nvSpPr>
          <p:spPr bwMode="auto">
            <a:xfrm>
              <a:off x="4088593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7" name="Line 60"/>
            <p:cNvSpPr>
              <a:spLocks noChangeShapeType="1"/>
            </p:cNvSpPr>
            <p:nvPr/>
          </p:nvSpPr>
          <p:spPr bwMode="auto">
            <a:xfrm>
              <a:off x="4248309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8" name="Line 61"/>
            <p:cNvSpPr>
              <a:spLocks noChangeShapeType="1"/>
            </p:cNvSpPr>
            <p:nvPr/>
          </p:nvSpPr>
          <p:spPr bwMode="auto">
            <a:xfrm>
              <a:off x="440802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9" name="Line 62"/>
            <p:cNvSpPr>
              <a:spLocks noChangeShapeType="1"/>
            </p:cNvSpPr>
            <p:nvPr/>
          </p:nvSpPr>
          <p:spPr bwMode="auto">
            <a:xfrm>
              <a:off x="4567741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0" name="Line 63"/>
            <p:cNvSpPr>
              <a:spLocks noChangeShapeType="1"/>
            </p:cNvSpPr>
            <p:nvPr/>
          </p:nvSpPr>
          <p:spPr bwMode="auto">
            <a:xfrm>
              <a:off x="472745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" name="Line 64"/>
            <p:cNvSpPr>
              <a:spLocks noChangeShapeType="1"/>
            </p:cNvSpPr>
            <p:nvPr/>
          </p:nvSpPr>
          <p:spPr bwMode="auto">
            <a:xfrm>
              <a:off x="4888562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" name="Line 65"/>
            <p:cNvSpPr>
              <a:spLocks noChangeShapeType="1"/>
            </p:cNvSpPr>
            <p:nvPr/>
          </p:nvSpPr>
          <p:spPr bwMode="auto">
            <a:xfrm>
              <a:off x="504966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" name="Line 66"/>
            <p:cNvSpPr>
              <a:spLocks noChangeShapeType="1"/>
            </p:cNvSpPr>
            <p:nvPr/>
          </p:nvSpPr>
          <p:spPr bwMode="auto">
            <a:xfrm>
              <a:off x="5209383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4" name="Line 67"/>
            <p:cNvSpPr>
              <a:spLocks noChangeShapeType="1"/>
            </p:cNvSpPr>
            <p:nvPr/>
          </p:nvSpPr>
          <p:spPr bwMode="auto">
            <a:xfrm>
              <a:off x="5369099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5" name="Line 68"/>
            <p:cNvSpPr>
              <a:spLocks noChangeShapeType="1"/>
            </p:cNvSpPr>
            <p:nvPr/>
          </p:nvSpPr>
          <p:spPr bwMode="auto">
            <a:xfrm>
              <a:off x="552881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6" name="Line 69"/>
            <p:cNvSpPr>
              <a:spLocks noChangeShapeType="1"/>
            </p:cNvSpPr>
            <p:nvPr/>
          </p:nvSpPr>
          <p:spPr bwMode="auto">
            <a:xfrm>
              <a:off x="568992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7" name="Line 70"/>
            <p:cNvSpPr>
              <a:spLocks noChangeShapeType="1"/>
            </p:cNvSpPr>
            <p:nvPr/>
          </p:nvSpPr>
          <p:spPr bwMode="auto">
            <a:xfrm>
              <a:off x="5849636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" name="Rectangle 7"/>
            <p:cNvSpPr>
              <a:spLocks noChangeArrowheads="1"/>
            </p:cNvSpPr>
            <p:nvPr/>
          </p:nvSpPr>
          <p:spPr bwMode="auto">
            <a:xfrm>
              <a:off x="729000" y="1234316"/>
              <a:ext cx="5133136" cy="26278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b="0" u="none">
                <a:solidFill>
                  <a:schemeClr val="tx1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129" name="Line 10"/>
            <p:cNvSpPr>
              <a:spLocks noChangeShapeType="1"/>
            </p:cNvSpPr>
            <p:nvPr/>
          </p:nvSpPr>
          <p:spPr bwMode="auto">
            <a:xfrm>
              <a:off x="722056" y="1604623"/>
              <a:ext cx="5140080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" name="Line 11"/>
            <p:cNvSpPr>
              <a:spLocks noChangeShapeType="1"/>
            </p:cNvSpPr>
            <p:nvPr/>
          </p:nvSpPr>
          <p:spPr bwMode="auto">
            <a:xfrm>
              <a:off x="734556" y="2055848"/>
              <a:ext cx="5131747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" name="Line 12"/>
            <p:cNvSpPr>
              <a:spLocks noChangeShapeType="1"/>
            </p:cNvSpPr>
            <p:nvPr/>
          </p:nvSpPr>
          <p:spPr bwMode="auto">
            <a:xfrm>
              <a:off x="722056" y="2513931"/>
              <a:ext cx="5140080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Line 13"/>
            <p:cNvSpPr>
              <a:spLocks noChangeShapeType="1"/>
            </p:cNvSpPr>
            <p:nvPr/>
          </p:nvSpPr>
          <p:spPr bwMode="auto">
            <a:xfrm>
              <a:off x="722056" y="2954185"/>
              <a:ext cx="5140080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Line 14"/>
            <p:cNvSpPr>
              <a:spLocks noChangeShapeType="1"/>
            </p:cNvSpPr>
            <p:nvPr/>
          </p:nvSpPr>
          <p:spPr bwMode="auto">
            <a:xfrm>
              <a:off x="734556" y="3404039"/>
              <a:ext cx="5131747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4" name="Line 15"/>
            <p:cNvSpPr>
              <a:spLocks noChangeShapeType="1"/>
            </p:cNvSpPr>
            <p:nvPr/>
          </p:nvSpPr>
          <p:spPr bwMode="auto">
            <a:xfrm>
              <a:off x="3296957" y="1235688"/>
              <a:ext cx="1389" cy="373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" name="Rectangle 16"/>
            <p:cNvSpPr>
              <a:spLocks noChangeArrowheads="1"/>
            </p:cNvSpPr>
            <p:nvPr/>
          </p:nvSpPr>
          <p:spPr bwMode="auto">
            <a:xfrm>
              <a:off x="3909434" y="1248031"/>
              <a:ext cx="1419390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目  的  端  口</a:t>
              </a:r>
            </a:p>
          </p:txBody>
        </p:sp>
        <p:sp>
          <p:nvSpPr>
            <p:cNvPr id="136" name="Rectangle 18"/>
            <p:cNvSpPr>
              <a:spLocks noChangeArrowheads="1"/>
            </p:cNvSpPr>
            <p:nvPr/>
          </p:nvSpPr>
          <p:spPr bwMode="auto">
            <a:xfrm>
              <a:off x="1326199" y="3013160"/>
              <a:ext cx="119162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检   验   和</a:t>
              </a:r>
            </a:p>
          </p:txBody>
        </p:sp>
        <p:sp>
          <p:nvSpPr>
            <p:cNvPr id="137" name="Rectangle 19"/>
            <p:cNvSpPr>
              <a:spLocks noChangeArrowheads="1"/>
            </p:cNvSpPr>
            <p:nvPr/>
          </p:nvSpPr>
          <p:spPr bwMode="auto">
            <a:xfrm>
              <a:off x="928662" y="3447927"/>
              <a:ext cx="339464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选    项    （长  度  可  变）</a:t>
              </a:r>
            </a:p>
          </p:txBody>
        </p:sp>
        <p:sp>
          <p:nvSpPr>
            <p:cNvPr id="138" name="Rectangle 20"/>
            <p:cNvSpPr>
              <a:spLocks noChangeArrowheads="1"/>
            </p:cNvSpPr>
            <p:nvPr/>
          </p:nvSpPr>
          <p:spPr bwMode="auto">
            <a:xfrm>
              <a:off x="1390086" y="1248031"/>
              <a:ext cx="1073570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源  端  口</a:t>
              </a:r>
            </a:p>
          </p:txBody>
        </p:sp>
        <p:sp>
          <p:nvSpPr>
            <p:cNvPr id="139" name="Rectangle 21"/>
            <p:cNvSpPr>
              <a:spLocks noChangeArrowheads="1"/>
            </p:cNvSpPr>
            <p:nvPr/>
          </p:nvSpPr>
          <p:spPr bwMode="auto">
            <a:xfrm>
              <a:off x="2901139" y="1689656"/>
              <a:ext cx="1312450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序   号</a:t>
              </a:r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>
              <a:off x="3296957" y="2515303"/>
              <a:ext cx="1389" cy="8709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1" name="Rectangle 23"/>
            <p:cNvSpPr>
              <a:spLocks noChangeArrowheads="1"/>
            </p:cNvSpPr>
            <p:nvPr/>
          </p:nvSpPr>
          <p:spPr bwMode="auto">
            <a:xfrm>
              <a:off x="3783050" y="3051562"/>
              <a:ext cx="159716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紧   急   指   针</a:t>
              </a:r>
            </a:p>
          </p:txBody>
        </p:sp>
        <p:sp>
          <p:nvSpPr>
            <p:cNvPr id="142" name="Rectangle 24"/>
            <p:cNvSpPr>
              <a:spLocks noChangeArrowheads="1"/>
            </p:cNvSpPr>
            <p:nvPr/>
          </p:nvSpPr>
          <p:spPr bwMode="auto">
            <a:xfrm>
              <a:off x="4194145" y="2585250"/>
              <a:ext cx="78608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窗   口</a:t>
              </a:r>
            </a:p>
          </p:txBody>
        </p:sp>
        <p:sp>
          <p:nvSpPr>
            <p:cNvPr id="143" name="Rectangle 25"/>
            <p:cNvSpPr>
              <a:spLocks noChangeArrowheads="1"/>
            </p:cNvSpPr>
            <p:nvPr/>
          </p:nvSpPr>
          <p:spPr bwMode="auto">
            <a:xfrm>
              <a:off x="2666426" y="2142253"/>
              <a:ext cx="1747155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确    认    号</a:t>
              </a:r>
            </a:p>
          </p:txBody>
        </p:sp>
        <p:sp>
          <p:nvSpPr>
            <p:cNvPr id="144" name="Line 26"/>
            <p:cNvSpPr>
              <a:spLocks noChangeShapeType="1"/>
            </p:cNvSpPr>
            <p:nvPr/>
          </p:nvSpPr>
          <p:spPr bwMode="auto">
            <a:xfrm>
              <a:off x="1408141" y="2524903"/>
              <a:ext cx="1389" cy="4402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Line 27"/>
            <p:cNvSpPr>
              <a:spLocks noChangeShapeType="1"/>
            </p:cNvSpPr>
            <p:nvPr/>
          </p:nvSpPr>
          <p:spPr bwMode="auto">
            <a:xfrm>
              <a:off x="2641427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46" name="Line 28"/>
            <p:cNvSpPr>
              <a:spLocks noChangeShapeType="1"/>
            </p:cNvSpPr>
            <p:nvPr/>
          </p:nvSpPr>
          <p:spPr bwMode="auto">
            <a:xfrm>
              <a:off x="2321995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47" name="Line 29"/>
            <p:cNvSpPr>
              <a:spLocks noChangeShapeType="1"/>
            </p:cNvSpPr>
            <p:nvPr/>
          </p:nvSpPr>
          <p:spPr bwMode="auto">
            <a:xfrm>
              <a:off x="2485877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48" name="Line 30"/>
            <p:cNvSpPr>
              <a:spLocks noChangeShapeType="1"/>
            </p:cNvSpPr>
            <p:nvPr/>
          </p:nvSpPr>
          <p:spPr bwMode="auto">
            <a:xfrm>
              <a:off x="2962248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49" name="Line 31"/>
            <p:cNvSpPr>
              <a:spLocks noChangeShapeType="1"/>
            </p:cNvSpPr>
            <p:nvPr/>
          </p:nvSpPr>
          <p:spPr bwMode="auto">
            <a:xfrm>
              <a:off x="2801143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50" name="Line 32"/>
            <p:cNvSpPr>
              <a:spLocks noChangeShapeType="1"/>
            </p:cNvSpPr>
            <p:nvPr/>
          </p:nvSpPr>
          <p:spPr bwMode="auto">
            <a:xfrm>
              <a:off x="3126130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51" name="Rectangle 33"/>
            <p:cNvSpPr>
              <a:spLocks noChangeArrowheads="1"/>
            </p:cNvSpPr>
            <p:nvPr/>
          </p:nvSpPr>
          <p:spPr bwMode="auto">
            <a:xfrm>
              <a:off x="1491471" y="2577021"/>
              <a:ext cx="78608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保   留</a:t>
              </a:r>
            </a:p>
          </p:txBody>
        </p:sp>
        <p:sp>
          <p:nvSpPr>
            <p:cNvPr id="152" name="Rectangle 34"/>
            <p:cNvSpPr>
              <a:spLocks noChangeArrowheads="1"/>
            </p:cNvSpPr>
            <p:nvPr/>
          </p:nvSpPr>
          <p:spPr bwMode="auto">
            <a:xfrm>
              <a:off x="3085854" y="2509817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F</a:t>
              </a:r>
            </a:p>
            <a:p>
              <a:pPr algn="ctr"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I</a:t>
              </a:r>
            </a:p>
            <a:p>
              <a:pPr algn="ctr"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N</a:t>
              </a:r>
            </a:p>
          </p:txBody>
        </p:sp>
        <p:sp>
          <p:nvSpPr>
            <p:cNvPr id="153" name="Rectangle 75"/>
            <p:cNvSpPr>
              <a:spLocks noChangeArrowheads="1"/>
            </p:cNvSpPr>
            <p:nvPr/>
          </p:nvSpPr>
          <p:spPr bwMode="auto">
            <a:xfrm>
              <a:off x="2923360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S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Y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N</a:t>
              </a:r>
            </a:p>
          </p:txBody>
        </p:sp>
        <p:sp>
          <p:nvSpPr>
            <p:cNvPr id="154" name="Rectangle 76"/>
            <p:cNvSpPr>
              <a:spLocks noChangeArrowheads="1"/>
            </p:cNvSpPr>
            <p:nvPr/>
          </p:nvSpPr>
          <p:spPr bwMode="auto">
            <a:xfrm>
              <a:off x="2773366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R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S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T</a:t>
              </a:r>
            </a:p>
          </p:txBody>
        </p:sp>
        <p:sp>
          <p:nvSpPr>
            <p:cNvPr id="155" name="Rectangle 77"/>
            <p:cNvSpPr>
              <a:spLocks noChangeArrowheads="1"/>
            </p:cNvSpPr>
            <p:nvPr/>
          </p:nvSpPr>
          <p:spPr bwMode="auto">
            <a:xfrm>
              <a:off x="2598373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P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S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H</a:t>
              </a:r>
            </a:p>
          </p:txBody>
        </p:sp>
        <p:sp>
          <p:nvSpPr>
            <p:cNvPr id="156" name="Rectangle 78"/>
            <p:cNvSpPr>
              <a:spLocks noChangeArrowheads="1"/>
            </p:cNvSpPr>
            <p:nvPr/>
          </p:nvSpPr>
          <p:spPr bwMode="auto">
            <a:xfrm>
              <a:off x="2449767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A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C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K</a:t>
              </a:r>
            </a:p>
          </p:txBody>
        </p:sp>
        <p:sp>
          <p:nvSpPr>
            <p:cNvPr id="157" name="Rectangle 79"/>
            <p:cNvSpPr>
              <a:spLocks noChangeArrowheads="1"/>
            </p:cNvSpPr>
            <p:nvPr/>
          </p:nvSpPr>
          <p:spPr bwMode="auto">
            <a:xfrm>
              <a:off x="2281718" y="2512560"/>
              <a:ext cx="291748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U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R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G</a:t>
              </a:r>
            </a:p>
          </p:txBody>
        </p:sp>
        <p:sp>
          <p:nvSpPr>
            <p:cNvPr id="158" name="Line 81"/>
            <p:cNvSpPr>
              <a:spLocks noChangeShapeType="1"/>
            </p:cNvSpPr>
            <p:nvPr/>
          </p:nvSpPr>
          <p:spPr bwMode="auto">
            <a:xfrm flipH="1">
              <a:off x="4566353" y="3405410"/>
              <a:ext cx="2778" cy="4512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" name="Rectangle 83"/>
            <p:cNvSpPr>
              <a:spLocks noChangeArrowheads="1"/>
            </p:cNvSpPr>
            <p:nvPr/>
          </p:nvSpPr>
          <p:spPr bwMode="auto">
            <a:xfrm>
              <a:off x="4791344" y="3447927"/>
              <a:ext cx="106654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填   </a:t>
              </a:r>
              <a:r>
                <a:rPr kumimoji="1" lang="zh-CN" altLang="en-US" sz="2000" b="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充</a:t>
              </a:r>
              <a:endParaRPr kumimoji="1" lang="zh-CN" altLang="en-US" sz="20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</p:grp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714348" y="1605999"/>
            <a:ext cx="5143536" cy="44052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sp>
        <p:nvSpPr>
          <p:cNvPr id="161" name="Rectangle 14"/>
          <p:cNvSpPr>
            <a:spLocks noChangeArrowheads="1"/>
          </p:cNvSpPr>
          <p:nvPr/>
        </p:nvSpPr>
        <p:spPr bwMode="auto">
          <a:xfrm>
            <a:off x="822153" y="2478272"/>
            <a:ext cx="593112" cy="532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kumimoji="1" lang="zh-CN" altLang="en-US" sz="16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报头</a:t>
            </a:r>
          </a:p>
          <a:p>
            <a:pPr defTabSz="762000" eaLnBrk="0" hangingPunct="0">
              <a:lnSpc>
                <a:spcPct val="90000"/>
              </a:lnSpc>
            </a:pPr>
            <a:r>
              <a:rPr kumimoji="1" lang="zh-CN" altLang="en-US" sz="16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rPr>
              <a:t>长度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357158" y="4001304"/>
            <a:ext cx="55721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0" u="none" dirty="0" smtClean="0">
                <a:solidFill>
                  <a:srgbClr val="1A3868"/>
                </a:solidFill>
              </a:rPr>
              <a:t>确认号字段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——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占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4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字节，表示一个进程已经正确接收序号为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N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的字节，要求发送方下一个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发送序号为</a:t>
            </a:r>
            <a:r>
              <a:rPr lang="en-US" altLang="zh-CN" sz="2000" b="0" u="none" dirty="0" smtClean="0">
                <a:solidFill>
                  <a:srgbClr val="C00000"/>
                </a:solidFill>
              </a:rPr>
              <a:t>N+1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的字节的报文段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。 </a:t>
            </a:r>
          </a:p>
        </p:txBody>
      </p:sp>
      <p:grpSp>
        <p:nvGrpSpPr>
          <p:cNvPr id="82" name="组合 81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sp>
          <p:nvSpPr>
            <p:cNvPr id="84" name="Line 3"/>
            <p:cNvSpPr>
              <a:spLocks noChangeShapeType="1"/>
            </p:cNvSpPr>
            <p:nvPr/>
          </p:nvSpPr>
          <p:spPr bwMode="auto">
            <a:xfrm flipH="1">
              <a:off x="435956" y="1224715"/>
              <a:ext cx="15277" cy="26113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231932" y="2320548"/>
              <a:ext cx="562482" cy="460451"/>
            </a:xfrm>
            <a:prstGeom prst="rect">
              <a:avLst/>
            </a:prstGeom>
            <a:solidFill>
              <a:srgbClr val="EEFBF5"/>
            </a:solidFill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TCP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  <a:endParaRPr kumimoji="1" lang="zh-CN" altLang="en-US" sz="16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86" name="Line 5"/>
            <p:cNvSpPr>
              <a:spLocks noChangeShapeType="1"/>
            </p:cNvSpPr>
            <p:nvPr/>
          </p:nvSpPr>
          <p:spPr bwMode="auto">
            <a:xfrm>
              <a:off x="6067683" y="1228829"/>
              <a:ext cx="1389" cy="217658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triangle" w="med" len="lg"/>
              <a:tailEnd type="triangle" w="med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5791305" y="1937898"/>
              <a:ext cx="709521" cy="976165"/>
            </a:xfrm>
            <a:prstGeom prst="rect">
              <a:avLst/>
            </a:prstGeom>
            <a:solidFill>
              <a:srgbClr val="EEFBF5"/>
            </a:solidFill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en-US" altLang="zh-CN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20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字节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固定</a:t>
              </a:r>
            </a:p>
            <a:p>
              <a:pPr algn="ctr"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头部</a:t>
              </a:r>
              <a:endParaRPr kumimoji="1" lang="zh-CN" altLang="en-US" sz="16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88" name="Line 96"/>
            <p:cNvSpPr>
              <a:spLocks noChangeShapeType="1"/>
            </p:cNvSpPr>
            <p:nvPr/>
          </p:nvSpPr>
          <p:spPr bwMode="auto">
            <a:xfrm>
              <a:off x="5842692" y="1228829"/>
              <a:ext cx="440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Line 97"/>
            <p:cNvSpPr>
              <a:spLocks noChangeShapeType="1"/>
            </p:cNvSpPr>
            <p:nvPr/>
          </p:nvSpPr>
          <p:spPr bwMode="auto">
            <a:xfrm>
              <a:off x="5842692" y="3404038"/>
              <a:ext cx="440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Line 98"/>
            <p:cNvSpPr>
              <a:spLocks noChangeShapeType="1"/>
            </p:cNvSpPr>
            <p:nvPr/>
          </p:nvSpPr>
          <p:spPr bwMode="auto">
            <a:xfrm>
              <a:off x="330404" y="1224715"/>
              <a:ext cx="463871" cy="13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99"/>
            <p:cNvSpPr>
              <a:spLocks noChangeShapeType="1"/>
            </p:cNvSpPr>
            <p:nvPr/>
          </p:nvSpPr>
          <p:spPr bwMode="auto">
            <a:xfrm>
              <a:off x="342903" y="3864864"/>
              <a:ext cx="463871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Rectangle 80"/>
            <p:cNvSpPr>
              <a:spLocks noChangeArrowheads="1"/>
            </p:cNvSpPr>
            <p:nvPr/>
          </p:nvSpPr>
          <p:spPr bwMode="auto">
            <a:xfrm>
              <a:off x="357158" y="715156"/>
              <a:ext cx="57644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位 </a:t>
              </a:r>
              <a:r>
                <a: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0                        </a:t>
              </a:r>
              <a:r>
                <a:rPr kumimoji="1" lang="en-US" altLang="zh-CN" sz="14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8                   </a:t>
              </a:r>
              <a:r>
                <a:rPr kumimoji="1" lang="en-US" altLang="zh-CN" sz="20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</a:t>
              </a:r>
              <a:r>
                <a:rPr kumimoji="1" lang="en-US" altLang="zh-CN" sz="14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   16        </a:t>
              </a:r>
              <a:r>
                <a:rPr kumimoji="1" lang="en-US" altLang="zh-CN" sz="18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</a:t>
              </a:r>
              <a:r>
                <a:rPr kumimoji="1" lang="en-US" altLang="zh-CN" sz="140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             24                    31</a:t>
              </a:r>
              <a:endParaRPr kumimoji="1" lang="en-US" altLang="zh-CN" sz="140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94" name="Line 37"/>
            <p:cNvSpPr>
              <a:spLocks noChangeShapeType="1"/>
            </p:cNvSpPr>
            <p:nvPr/>
          </p:nvSpPr>
          <p:spPr bwMode="auto">
            <a:xfrm>
              <a:off x="723444" y="1212353"/>
              <a:ext cx="5126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Line 38"/>
            <p:cNvSpPr>
              <a:spLocks noChangeShapeType="1"/>
            </p:cNvSpPr>
            <p:nvPr/>
          </p:nvSpPr>
          <p:spPr bwMode="auto">
            <a:xfrm>
              <a:off x="723444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" name="Line 39"/>
            <p:cNvSpPr>
              <a:spLocks noChangeShapeType="1"/>
            </p:cNvSpPr>
            <p:nvPr/>
          </p:nvSpPr>
          <p:spPr bwMode="auto">
            <a:xfrm>
              <a:off x="88316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7" name="Line 40"/>
            <p:cNvSpPr>
              <a:spLocks noChangeShapeType="1"/>
            </p:cNvSpPr>
            <p:nvPr/>
          </p:nvSpPr>
          <p:spPr bwMode="auto">
            <a:xfrm>
              <a:off x="104426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8" name="Line 41"/>
            <p:cNvSpPr>
              <a:spLocks noChangeShapeType="1"/>
            </p:cNvSpPr>
            <p:nvPr/>
          </p:nvSpPr>
          <p:spPr bwMode="auto">
            <a:xfrm>
              <a:off x="1203981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9" name="Line 42"/>
            <p:cNvSpPr>
              <a:spLocks noChangeShapeType="1"/>
            </p:cNvSpPr>
            <p:nvPr/>
          </p:nvSpPr>
          <p:spPr bwMode="auto">
            <a:xfrm>
              <a:off x="1365086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0" name="Line 43"/>
            <p:cNvSpPr>
              <a:spLocks noChangeShapeType="1"/>
            </p:cNvSpPr>
            <p:nvPr/>
          </p:nvSpPr>
          <p:spPr bwMode="auto">
            <a:xfrm>
              <a:off x="1524802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" name="Line 44"/>
            <p:cNvSpPr>
              <a:spLocks noChangeShapeType="1"/>
            </p:cNvSpPr>
            <p:nvPr/>
          </p:nvSpPr>
          <p:spPr bwMode="auto">
            <a:xfrm>
              <a:off x="1684518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Line 45"/>
            <p:cNvSpPr>
              <a:spLocks noChangeShapeType="1"/>
            </p:cNvSpPr>
            <p:nvPr/>
          </p:nvSpPr>
          <p:spPr bwMode="auto">
            <a:xfrm>
              <a:off x="1844234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" name="Line 46"/>
            <p:cNvSpPr>
              <a:spLocks noChangeShapeType="1"/>
            </p:cNvSpPr>
            <p:nvPr/>
          </p:nvSpPr>
          <p:spPr bwMode="auto">
            <a:xfrm>
              <a:off x="2005339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Line 47"/>
            <p:cNvSpPr>
              <a:spLocks noChangeShapeType="1"/>
            </p:cNvSpPr>
            <p:nvPr/>
          </p:nvSpPr>
          <p:spPr bwMode="auto">
            <a:xfrm>
              <a:off x="216505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" name="Line 48"/>
            <p:cNvSpPr>
              <a:spLocks noChangeShapeType="1"/>
            </p:cNvSpPr>
            <p:nvPr/>
          </p:nvSpPr>
          <p:spPr bwMode="auto">
            <a:xfrm>
              <a:off x="232616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" name="Line 49"/>
            <p:cNvSpPr>
              <a:spLocks noChangeShapeType="1"/>
            </p:cNvSpPr>
            <p:nvPr/>
          </p:nvSpPr>
          <p:spPr bwMode="auto">
            <a:xfrm>
              <a:off x="2485876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Line 50"/>
            <p:cNvSpPr>
              <a:spLocks noChangeShapeType="1"/>
            </p:cNvSpPr>
            <p:nvPr/>
          </p:nvSpPr>
          <p:spPr bwMode="auto">
            <a:xfrm>
              <a:off x="2646981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" name="Line 51"/>
            <p:cNvSpPr>
              <a:spLocks noChangeShapeType="1"/>
            </p:cNvSpPr>
            <p:nvPr/>
          </p:nvSpPr>
          <p:spPr bwMode="auto">
            <a:xfrm>
              <a:off x="280669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" name="Line 52"/>
            <p:cNvSpPr>
              <a:spLocks noChangeShapeType="1"/>
            </p:cNvSpPr>
            <p:nvPr/>
          </p:nvSpPr>
          <p:spPr bwMode="auto">
            <a:xfrm>
              <a:off x="2966414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" name="Line 53"/>
            <p:cNvSpPr>
              <a:spLocks noChangeShapeType="1"/>
            </p:cNvSpPr>
            <p:nvPr/>
          </p:nvSpPr>
          <p:spPr bwMode="auto">
            <a:xfrm>
              <a:off x="312613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" name="Line 54"/>
            <p:cNvSpPr>
              <a:spLocks noChangeShapeType="1"/>
            </p:cNvSpPr>
            <p:nvPr/>
          </p:nvSpPr>
          <p:spPr bwMode="auto">
            <a:xfrm>
              <a:off x="3285846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" name="Line 55"/>
            <p:cNvSpPr>
              <a:spLocks noChangeShapeType="1"/>
            </p:cNvSpPr>
            <p:nvPr/>
          </p:nvSpPr>
          <p:spPr bwMode="auto">
            <a:xfrm>
              <a:off x="3446951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Line 56"/>
            <p:cNvSpPr>
              <a:spLocks noChangeShapeType="1"/>
            </p:cNvSpPr>
            <p:nvPr/>
          </p:nvSpPr>
          <p:spPr bwMode="auto">
            <a:xfrm>
              <a:off x="360666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4" name="Line 57"/>
            <p:cNvSpPr>
              <a:spLocks noChangeShapeType="1"/>
            </p:cNvSpPr>
            <p:nvPr/>
          </p:nvSpPr>
          <p:spPr bwMode="auto">
            <a:xfrm>
              <a:off x="3767772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5" name="Line 58"/>
            <p:cNvSpPr>
              <a:spLocks noChangeShapeType="1"/>
            </p:cNvSpPr>
            <p:nvPr/>
          </p:nvSpPr>
          <p:spPr bwMode="auto">
            <a:xfrm>
              <a:off x="3927488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6" name="Line 59"/>
            <p:cNvSpPr>
              <a:spLocks noChangeShapeType="1"/>
            </p:cNvSpPr>
            <p:nvPr/>
          </p:nvSpPr>
          <p:spPr bwMode="auto">
            <a:xfrm>
              <a:off x="4088593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7" name="Line 60"/>
            <p:cNvSpPr>
              <a:spLocks noChangeShapeType="1"/>
            </p:cNvSpPr>
            <p:nvPr/>
          </p:nvSpPr>
          <p:spPr bwMode="auto">
            <a:xfrm>
              <a:off x="4248309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8" name="Line 61"/>
            <p:cNvSpPr>
              <a:spLocks noChangeShapeType="1"/>
            </p:cNvSpPr>
            <p:nvPr/>
          </p:nvSpPr>
          <p:spPr bwMode="auto">
            <a:xfrm>
              <a:off x="440802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9" name="Line 62"/>
            <p:cNvSpPr>
              <a:spLocks noChangeShapeType="1"/>
            </p:cNvSpPr>
            <p:nvPr/>
          </p:nvSpPr>
          <p:spPr bwMode="auto">
            <a:xfrm>
              <a:off x="4567741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0" name="Line 63"/>
            <p:cNvSpPr>
              <a:spLocks noChangeShapeType="1"/>
            </p:cNvSpPr>
            <p:nvPr/>
          </p:nvSpPr>
          <p:spPr bwMode="auto">
            <a:xfrm>
              <a:off x="472745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" name="Line 64"/>
            <p:cNvSpPr>
              <a:spLocks noChangeShapeType="1"/>
            </p:cNvSpPr>
            <p:nvPr/>
          </p:nvSpPr>
          <p:spPr bwMode="auto">
            <a:xfrm>
              <a:off x="4888562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" name="Line 65"/>
            <p:cNvSpPr>
              <a:spLocks noChangeShapeType="1"/>
            </p:cNvSpPr>
            <p:nvPr/>
          </p:nvSpPr>
          <p:spPr bwMode="auto">
            <a:xfrm>
              <a:off x="5049667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" name="Line 66"/>
            <p:cNvSpPr>
              <a:spLocks noChangeShapeType="1"/>
            </p:cNvSpPr>
            <p:nvPr/>
          </p:nvSpPr>
          <p:spPr bwMode="auto">
            <a:xfrm>
              <a:off x="5209383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4" name="Line 67"/>
            <p:cNvSpPr>
              <a:spLocks noChangeShapeType="1"/>
            </p:cNvSpPr>
            <p:nvPr/>
          </p:nvSpPr>
          <p:spPr bwMode="auto">
            <a:xfrm>
              <a:off x="5369099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5" name="Line 68"/>
            <p:cNvSpPr>
              <a:spLocks noChangeShapeType="1"/>
            </p:cNvSpPr>
            <p:nvPr/>
          </p:nvSpPr>
          <p:spPr bwMode="auto">
            <a:xfrm>
              <a:off x="5528815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6" name="Line 69"/>
            <p:cNvSpPr>
              <a:spLocks noChangeShapeType="1"/>
            </p:cNvSpPr>
            <p:nvPr/>
          </p:nvSpPr>
          <p:spPr bwMode="auto">
            <a:xfrm>
              <a:off x="5689920" y="999769"/>
              <a:ext cx="0" cy="212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7" name="Line 70"/>
            <p:cNvSpPr>
              <a:spLocks noChangeShapeType="1"/>
            </p:cNvSpPr>
            <p:nvPr/>
          </p:nvSpPr>
          <p:spPr bwMode="auto">
            <a:xfrm>
              <a:off x="5849636" y="1071088"/>
              <a:ext cx="0" cy="14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" name="Rectangle 7"/>
            <p:cNvSpPr>
              <a:spLocks noChangeArrowheads="1"/>
            </p:cNvSpPr>
            <p:nvPr/>
          </p:nvSpPr>
          <p:spPr bwMode="auto">
            <a:xfrm>
              <a:off x="729000" y="1234316"/>
              <a:ext cx="5133136" cy="26278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b="0" u="none">
                <a:solidFill>
                  <a:schemeClr val="tx1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129" name="Line 10"/>
            <p:cNvSpPr>
              <a:spLocks noChangeShapeType="1"/>
            </p:cNvSpPr>
            <p:nvPr/>
          </p:nvSpPr>
          <p:spPr bwMode="auto">
            <a:xfrm>
              <a:off x="722056" y="1604623"/>
              <a:ext cx="5140080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" name="Line 12"/>
            <p:cNvSpPr>
              <a:spLocks noChangeShapeType="1"/>
            </p:cNvSpPr>
            <p:nvPr/>
          </p:nvSpPr>
          <p:spPr bwMode="auto">
            <a:xfrm>
              <a:off x="722056" y="2513931"/>
              <a:ext cx="5140080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Line 13"/>
            <p:cNvSpPr>
              <a:spLocks noChangeShapeType="1"/>
            </p:cNvSpPr>
            <p:nvPr/>
          </p:nvSpPr>
          <p:spPr bwMode="auto">
            <a:xfrm>
              <a:off x="722056" y="2954185"/>
              <a:ext cx="5140080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Line 14"/>
            <p:cNvSpPr>
              <a:spLocks noChangeShapeType="1"/>
            </p:cNvSpPr>
            <p:nvPr/>
          </p:nvSpPr>
          <p:spPr bwMode="auto">
            <a:xfrm>
              <a:off x="734556" y="3404039"/>
              <a:ext cx="5131747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4" name="Line 15"/>
            <p:cNvSpPr>
              <a:spLocks noChangeShapeType="1"/>
            </p:cNvSpPr>
            <p:nvPr/>
          </p:nvSpPr>
          <p:spPr bwMode="auto">
            <a:xfrm>
              <a:off x="3296957" y="1235688"/>
              <a:ext cx="1389" cy="373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" name="Rectangle 16"/>
            <p:cNvSpPr>
              <a:spLocks noChangeArrowheads="1"/>
            </p:cNvSpPr>
            <p:nvPr/>
          </p:nvSpPr>
          <p:spPr bwMode="auto">
            <a:xfrm>
              <a:off x="3909434" y="1248031"/>
              <a:ext cx="1419390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目  的  端  口</a:t>
              </a:r>
            </a:p>
          </p:txBody>
        </p:sp>
        <p:sp>
          <p:nvSpPr>
            <p:cNvPr id="136" name="Rectangle 18"/>
            <p:cNvSpPr>
              <a:spLocks noChangeArrowheads="1"/>
            </p:cNvSpPr>
            <p:nvPr/>
          </p:nvSpPr>
          <p:spPr bwMode="auto">
            <a:xfrm>
              <a:off x="1326199" y="3013160"/>
              <a:ext cx="119162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检   验   和</a:t>
              </a:r>
            </a:p>
          </p:txBody>
        </p:sp>
        <p:sp>
          <p:nvSpPr>
            <p:cNvPr id="137" name="Rectangle 19"/>
            <p:cNvSpPr>
              <a:spLocks noChangeArrowheads="1"/>
            </p:cNvSpPr>
            <p:nvPr/>
          </p:nvSpPr>
          <p:spPr bwMode="auto">
            <a:xfrm>
              <a:off x="928662" y="3447927"/>
              <a:ext cx="339464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选    项    （长  度  可  变）</a:t>
              </a:r>
            </a:p>
          </p:txBody>
        </p:sp>
        <p:sp>
          <p:nvSpPr>
            <p:cNvPr id="138" name="Rectangle 20"/>
            <p:cNvSpPr>
              <a:spLocks noChangeArrowheads="1"/>
            </p:cNvSpPr>
            <p:nvPr/>
          </p:nvSpPr>
          <p:spPr bwMode="auto">
            <a:xfrm>
              <a:off x="1390086" y="1248031"/>
              <a:ext cx="1073570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源  端  口</a:t>
              </a:r>
            </a:p>
          </p:txBody>
        </p:sp>
        <p:sp>
          <p:nvSpPr>
            <p:cNvPr id="139" name="Rectangle 21"/>
            <p:cNvSpPr>
              <a:spLocks noChangeArrowheads="1"/>
            </p:cNvSpPr>
            <p:nvPr/>
          </p:nvSpPr>
          <p:spPr bwMode="auto">
            <a:xfrm>
              <a:off x="2901139" y="1689656"/>
              <a:ext cx="1312450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序   号</a:t>
              </a:r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>
              <a:off x="3296957" y="2515303"/>
              <a:ext cx="1389" cy="8709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1" name="Rectangle 23"/>
            <p:cNvSpPr>
              <a:spLocks noChangeArrowheads="1"/>
            </p:cNvSpPr>
            <p:nvPr/>
          </p:nvSpPr>
          <p:spPr bwMode="auto">
            <a:xfrm>
              <a:off x="3783050" y="3051562"/>
              <a:ext cx="159716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紧   急   指   针</a:t>
              </a:r>
            </a:p>
          </p:txBody>
        </p:sp>
        <p:sp>
          <p:nvSpPr>
            <p:cNvPr id="142" name="Rectangle 24"/>
            <p:cNvSpPr>
              <a:spLocks noChangeArrowheads="1"/>
            </p:cNvSpPr>
            <p:nvPr/>
          </p:nvSpPr>
          <p:spPr bwMode="auto">
            <a:xfrm>
              <a:off x="4194145" y="2585250"/>
              <a:ext cx="78608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窗   口</a:t>
              </a:r>
            </a:p>
          </p:txBody>
        </p:sp>
        <p:sp>
          <p:nvSpPr>
            <p:cNvPr id="143" name="Rectangle 25"/>
            <p:cNvSpPr>
              <a:spLocks noChangeArrowheads="1"/>
            </p:cNvSpPr>
            <p:nvPr/>
          </p:nvSpPr>
          <p:spPr bwMode="auto">
            <a:xfrm>
              <a:off x="2666426" y="2142253"/>
              <a:ext cx="1747155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确    认    号</a:t>
              </a:r>
            </a:p>
          </p:txBody>
        </p:sp>
        <p:sp>
          <p:nvSpPr>
            <p:cNvPr id="144" name="Line 26"/>
            <p:cNvSpPr>
              <a:spLocks noChangeShapeType="1"/>
            </p:cNvSpPr>
            <p:nvPr/>
          </p:nvSpPr>
          <p:spPr bwMode="auto">
            <a:xfrm>
              <a:off x="1408141" y="2524903"/>
              <a:ext cx="1389" cy="4402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Line 27"/>
            <p:cNvSpPr>
              <a:spLocks noChangeShapeType="1"/>
            </p:cNvSpPr>
            <p:nvPr/>
          </p:nvSpPr>
          <p:spPr bwMode="auto">
            <a:xfrm>
              <a:off x="2641427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46" name="Line 28"/>
            <p:cNvSpPr>
              <a:spLocks noChangeShapeType="1"/>
            </p:cNvSpPr>
            <p:nvPr/>
          </p:nvSpPr>
          <p:spPr bwMode="auto">
            <a:xfrm>
              <a:off x="2321995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47" name="Line 29"/>
            <p:cNvSpPr>
              <a:spLocks noChangeShapeType="1"/>
            </p:cNvSpPr>
            <p:nvPr/>
          </p:nvSpPr>
          <p:spPr bwMode="auto">
            <a:xfrm>
              <a:off x="2485877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48" name="Line 30"/>
            <p:cNvSpPr>
              <a:spLocks noChangeShapeType="1"/>
            </p:cNvSpPr>
            <p:nvPr/>
          </p:nvSpPr>
          <p:spPr bwMode="auto">
            <a:xfrm>
              <a:off x="2962248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49" name="Line 31"/>
            <p:cNvSpPr>
              <a:spLocks noChangeShapeType="1"/>
            </p:cNvSpPr>
            <p:nvPr/>
          </p:nvSpPr>
          <p:spPr bwMode="auto">
            <a:xfrm>
              <a:off x="2801143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50" name="Line 32"/>
            <p:cNvSpPr>
              <a:spLocks noChangeShapeType="1"/>
            </p:cNvSpPr>
            <p:nvPr/>
          </p:nvSpPr>
          <p:spPr bwMode="auto">
            <a:xfrm>
              <a:off x="3126130" y="2511188"/>
              <a:ext cx="1389" cy="434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100"/>
            </a:p>
          </p:txBody>
        </p:sp>
        <p:sp>
          <p:nvSpPr>
            <p:cNvPr id="151" name="Rectangle 33"/>
            <p:cNvSpPr>
              <a:spLocks noChangeArrowheads="1"/>
            </p:cNvSpPr>
            <p:nvPr/>
          </p:nvSpPr>
          <p:spPr bwMode="auto">
            <a:xfrm>
              <a:off x="1491471" y="2577021"/>
              <a:ext cx="786081" cy="340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保   留</a:t>
              </a:r>
            </a:p>
          </p:txBody>
        </p:sp>
        <p:sp>
          <p:nvSpPr>
            <p:cNvPr id="152" name="Rectangle 34"/>
            <p:cNvSpPr>
              <a:spLocks noChangeArrowheads="1"/>
            </p:cNvSpPr>
            <p:nvPr/>
          </p:nvSpPr>
          <p:spPr bwMode="auto">
            <a:xfrm>
              <a:off x="3085854" y="2509817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F</a:t>
              </a:r>
            </a:p>
            <a:p>
              <a:pPr algn="ctr"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I</a:t>
              </a:r>
            </a:p>
            <a:p>
              <a:pPr algn="ctr"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N</a:t>
              </a:r>
            </a:p>
          </p:txBody>
        </p:sp>
        <p:sp>
          <p:nvSpPr>
            <p:cNvPr id="153" name="Rectangle 75"/>
            <p:cNvSpPr>
              <a:spLocks noChangeArrowheads="1"/>
            </p:cNvSpPr>
            <p:nvPr/>
          </p:nvSpPr>
          <p:spPr bwMode="auto">
            <a:xfrm>
              <a:off x="2923360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S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Y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N</a:t>
              </a:r>
            </a:p>
          </p:txBody>
        </p:sp>
        <p:sp>
          <p:nvSpPr>
            <p:cNvPr id="154" name="Rectangle 76"/>
            <p:cNvSpPr>
              <a:spLocks noChangeArrowheads="1"/>
            </p:cNvSpPr>
            <p:nvPr/>
          </p:nvSpPr>
          <p:spPr bwMode="auto">
            <a:xfrm>
              <a:off x="2773366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R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S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T</a:t>
              </a:r>
            </a:p>
          </p:txBody>
        </p:sp>
        <p:sp>
          <p:nvSpPr>
            <p:cNvPr id="155" name="Rectangle 77"/>
            <p:cNvSpPr>
              <a:spLocks noChangeArrowheads="1"/>
            </p:cNvSpPr>
            <p:nvPr/>
          </p:nvSpPr>
          <p:spPr bwMode="auto">
            <a:xfrm>
              <a:off x="2598373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P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S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H</a:t>
              </a:r>
            </a:p>
          </p:txBody>
        </p:sp>
        <p:sp>
          <p:nvSpPr>
            <p:cNvPr id="156" name="Rectangle 78"/>
            <p:cNvSpPr>
              <a:spLocks noChangeArrowheads="1"/>
            </p:cNvSpPr>
            <p:nvPr/>
          </p:nvSpPr>
          <p:spPr bwMode="auto">
            <a:xfrm>
              <a:off x="2449767" y="2524903"/>
              <a:ext cx="285336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A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C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K</a:t>
              </a:r>
            </a:p>
          </p:txBody>
        </p:sp>
        <p:sp>
          <p:nvSpPr>
            <p:cNvPr id="157" name="Rectangle 79"/>
            <p:cNvSpPr>
              <a:spLocks noChangeArrowheads="1"/>
            </p:cNvSpPr>
            <p:nvPr/>
          </p:nvSpPr>
          <p:spPr bwMode="auto">
            <a:xfrm>
              <a:off x="2281718" y="2512560"/>
              <a:ext cx="291748" cy="4706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U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R</a:t>
              </a:r>
            </a:p>
            <a:p>
              <a:pPr defTabSz="762000" eaLnBrk="0" hangingPunct="0">
                <a:lnSpc>
                  <a:spcPct val="75000"/>
                </a:lnSpc>
              </a:pPr>
              <a:r>
                <a:rPr kumimoji="1" lang="en-US" altLang="zh-CN" sz="11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G</a:t>
              </a:r>
            </a:p>
          </p:txBody>
        </p:sp>
        <p:sp>
          <p:nvSpPr>
            <p:cNvPr id="158" name="Line 81"/>
            <p:cNvSpPr>
              <a:spLocks noChangeShapeType="1"/>
            </p:cNvSpPr>
            <p:nvPr/>
          </p:nvSpPr>
          <p:spPr bwMode="auto">
            <a:xfrm flipH="1">
              <a:off x="4566353" y="3405410"/>
              <a:ext cx="2778" cy="4512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" name="Rectangle 83"/>
            <p:cNvSpPr>
              <a:spLocks noChangeArrowheads="1"/>
            </p:cNvSpPr>
            <p:nvPr/>
          </p:nvSpPr>
          <p:spPr bwMode="auto">
            <a:xfrm>
              <a:off x="4791344" y="3447927"/>
              <a:ext cx="106654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defTabSz="762000" eaLnBrk="0" hangingPunct="0"/>
              <a:r>
                <a: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填   </a:t>
              </a:r>
              <a:r>
                <a:rPr kumimoji="1" lang="zh-CN" altLang="en-US" sz="2000" b="0" u="none" dirty="0" smtClean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充</a:t>
              </a:r>
              <a:endParaRPr kumimoji="1" lang="zh-CN" altLang="en-US" sz="2000" b="0" u="none" dirty="0">
                <a:solidFill>
                  <a:srgbClr val="333399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160" name="Rectangle 14"/>
            <p:cNvSpPr>
              <a:spLocks noChangeArrowheads="1"/>
            </p:cNvSpPr>
            <p:nvPr/>
          </p:nvSpPr>
          <p:spPr bwMode="auto">
            <a:xfrm>
              <a:off x="822153" y="2478272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  <p:sp>
          <p:nvSpPr>
            <p:cNvPr id="130" name="Line 11"/>
            <p:cNvSpPr>
              <a:spLocks noChangeShapeType="1"/>
            </p:cNvSpPr>
            <p:nvPr/>
          </p:nvSpPr>
          <p:spPr bwMode="auto">
            <a:xfrm>
              <a:off x="734556" y="2055848"/>
              <a:ext cx="5131747" cy="13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714348" y="2039800"/>
            <a:ext cx="5143536" cy="5119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357158" y="3985773"/>
            <a:ext cx="55721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0" u="none" dirty="0" smtClean="0">
                <a:solidFill>
                  <a:srgbClr val="1A3868"/>
                </a:solidFill>
              </a:rPr>
              <a:t>报头长度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——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占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4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位，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TCP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报头长度以</a:t>
            </a:r>
            <a:r>
              <a:rPr lang="en-US" altLang="zh-CN" sz="2000" b="0" u="none" dirty="0" smtClean="0">
                <a:solidFill>
                  <a:srgbClr val="C00000"/>
                </a:solidFill>
              </a:rPr>
              <a:t>4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字节为一个单元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，实际报头长度是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20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～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60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字节，因此该字段值是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5-15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之间。</a:t>
            </a:r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724739" y="2511497"/>
            <a:ext cx="714380" cy="47928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162" name="组合 161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82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84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5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6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7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8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0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4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6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7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129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136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137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138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139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140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1" name="Rectangle 23"/>
              <p:cNvSpPr>
                <a:spLocks noChangeArrowheads="1"/>
              </p:cNvSpPr>
              <p:nvPr/>
            </p:nvSpPr>
            <p:spPr bwMode="auto">
              <a:xfrm>
                <a:off x="3783050" y="3051562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142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143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144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5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6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7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8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9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0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1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152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3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4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155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156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157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158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9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161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357158" y="4027563"/>
            <a:ext cx="5715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0" u="none" dirty="0" smtClean="0">
                <a:solidFill>
                  <a:srgbClr val="1A3868"/>
                </a:solidFill>
              </a:rPr>
              <a:t>保留字段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——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占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6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位，保留为今后使用，但目前应置为 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0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。</a:t>
            </a:r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1428728" y="2519084"/>
            <a:ext cx="928694" cy="44052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85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87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9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1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6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7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7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138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139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140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141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142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" name="Rectangle 23"/>
              <p:cNvSpPr>
                <a:spLocks noChangeArrowheads="1"/>
              </p:cNvSpPr>
              <p:nvPr/>
            </p:nvSpPr>
            <p:spPr bwMode="auto">
              <a:xfrm>
                <a:off x="3783050" y="3051562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144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145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146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7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8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9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0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1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2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3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154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5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6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157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158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159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160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1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4" name="Text Box 103"/>
          <p:cNvSpPr txBox="1">
            <a:spLocks noChangeArrowheads="1"/>
          </p:cNvSpPr>
          <p:nvPr/>
        </p:nvSpPr>
        <p:spPr bwMode="auto">
          <a:xfrm>
            <a:off x="428596" y="3985773"/>
            <a:ext cx="5715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0" u="none" dirty="0" smtClean="0">
                <a:solidFill>
                  <a:srgbClr val="1A3868"/>
                </a:solidFill>
              </a:rPr>
              <a:t>控制字段定义了</a:t>
            </a:r>
            <a:r>
              <a:rPr lang="en-US" altLang="zh-CN" sz="2000" b="0" u="none" dirty="0" smtClean="0">
                <a:solidFill>
                  <a:srgbClr val="C00000"/>
                </a:solidFill>
              </a:rPr>
              <a:t>6</a:t>
            </a:r>
            <a:r>
              <a:rPr lang="zh-CN" altLang="en-US" sz="2000" b="0" u="none" dirty="0" smtClean="0">
                <a:solidFill>
                  <a:srgbClr val="C00000"/>
                </a:solidFill>
              </a:rPr>
              <a:t>种不同的控制位或标志位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；在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TCP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的连接建立和终止、流量控制，以及数据传送中发挥作用。</a:t>
            </a:r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2285984" y="2529475"/>
            <a:ext cx="1071570" cy="44052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b="0" u="none">
              <a:solidFill>
                <a:schemeClr val="tx1"/>
              </a:solidFill>
              <a:latin typeface="Tahoma" pitchFamily="34" charset="0"/>
              <a:ea typeface="宋体" charset="-122"/>
            </a:endParaRPr>
          </a:p>
        </p:txBody>
      </p:sp>
      <p:grpSp>
        <p:nvGrpSpPr>
          <p:cNvPr id="82" name="组合 81"/>
          <p:cNvGrpSpPr/>
          <p:nvPr/>
        </p:nvGrpSpPr>
        <p:grpSpPr>
          <a:xfrm>
            <a:off x="231932" y="715156"/>
            <a:ext cx="6268894" cy="3151080"/>
            <a:chOff x="231932" y="715156"/>
            <a:chExt cx="6268894" cy="3151080"/>
          </a:xfrm>
        </p:grpSpPr>
        <p:grpSp>
          <p:nvGrpSpPr>
            <p:cNvPr id="84" name="组合 81"/>
            <p:cNvGrpSpPr/>
            <p:nvPr/>
          </p:nvGrpSpPr>
          <p:grpSpPr>
            <a:xfrm>
              <a:off x="231932" y="715156"/>
              <a:ext cx="6268894" cy="3151080"/>
              <a:chOff x="231932" y="715156"/>
              <a:chExt cx="6268894" cy="3151080"/>
            </a:xfrm>
          </p:grpSpPr>
          <p:sp>
            <p:nvSpPr>
              <p:cNvPr id="86" name="Line 3"/>
              <p:cNvSpPr>
                <a:spLocks noChangeShapeType="1"/>
              </p:cNvSpPr>
              <p:nvPr/>
            </p:nvSpPr>
            <p:spPr bwMode="auto">
              <a:xfrm flipH="1">
                <a:off x="435956" y="1224715"/>
                <a:ext cx="15277" cy="26113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7" name="Rectangle 4"/>
              <p:cNvSpPr>
                <a:spLocks noChangeArrowheads="1"/>
              </p:cNvSpPr>
              <p:nvPr/>
            </p:nvSpPr>
            <p:spPr bwMode="auto">
              <a:xfrm>
                <a:off x="231932" y="2320548"/>
                <a:ext cx="562482" cy="460451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TCP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报头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88" name="Line 5"/>
              <p:cNvSpPr>
                <a:spLocks noChangeShapeType="1"/>
              </p:cNvSpPr>
              <p:nvPr/>
            </p:nvSpPr>
            <p:spPr bwMode="auto">
              <a:xfrm>
                <a:off x="6067683" y="1228829"/>
                <a:ext cx="1389" cy="217658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 type="triangle" w="med" len="lg"/>
                <a:tailEnd type="triangle" w="med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/>
            </p:nvSpPr>
            <p:spPr bwMode="auto">
              <a:xfrm>
                <a:off x="5791305" y="1937898"/>
                <a:ext cx="709521" cy="976165"/>
              </a:xfrm>
              <a:prstGeom prst="rect">
                <a:avLst/>
              </a:prstGeom>
              <a:solidFill>
                <a:srgbClr val="EEFBF5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en-US" altLang="zh-CN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20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字节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固定</a:t>
                </a:r>
              </a:p>
              <a:p>
                <a:pPr algn="ctr" defTabSz="762000" eaLnBrk="0" hangingPunct="0">
                  <a:lnSpc>
                    <a:spcPct val="90000"/>
                  </a:lnSpc>
                </a:pPr>
                <a:r>
                  <a:rPr kumimoji="1" lang="zh-CN" altLang="en-US" sz="16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头部</a:t>
                </a:r>
                <a:endPara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0" name="Line 96"/>
              <p:cNvSpPr>
                <a:spLocks noChangeShapeType="1"/>
              </p:cNvSpPr>
              <p:nvPr/>
            </p:nvSpPr>
            <p:spPr bwMode="auto">
              <a:xfrm>
                <a:off x="5842692" y="1228829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" name="Line 97"/>
              <p:cNvSpPr>
                <a:spLocks noChangeShapeType="1"/>
              </p:cNvSpPr>
              <p:nvPr/>
            </p:nvSpPr>
            <p:spPr bwMode="auto">
              <a:xfrm>
                <a:off x="5842692" y="3404038"/>
                <a:ext cx="4402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98"/>
              <p:cNvSpPr>
                <a:spLocks noChangeShapeType="1"/>
              </p:cNvSpPr>
              <p:nvPr/>
            </p:nvSpPr>
            <p:spPr bwMode="auto">
              <a:xfrm>
                <a:off x="330404" y="1224715"/>
                <a:ext cx="463871" cy="137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99"/>
              <p:cNvSpPr>
                <a:spLocks noChangeShapeType="1"/>
              </p:cNvSpPr>
              <p:nvPr/>
            </p:nvSpPr>
            <p:spPr bwMode="auto">
              <a:xfrm>
                <a:off x="342903" y="3864864"/>
                <a:ext cx="463871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Rectangle 80"/>
              <p:cNvSpPr>
                <a:spLocks noChangeArrowheads="1"/>
              </p:cNvSpPr>
              <p:nvPr/>
            </p:nvSpPr>
            <p:spPr bwMode="auto">
              <a:xfrm>
                <a:off x="357158" y="715156"/>
                <a:ext cx="576440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位 </a:t>
                </a:r>
                <a:r>
                  <a:rPr kumimoji="1" lang="en-US" altLang="zh-CN" sz="14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0                       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8                   </a:t>
                </a:r>
                <a:r>
                  <a:rPr kumimoji="1" lang="en-US" altLang="zh-CN" sz="20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16        </a:t>
                </a:r>
                <a:r>
                  <a:rPr kumimoji="1" lang="en-US" altLang="zh-CN" sz="18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</a:t>
                </a:r>
                <a:r>
                  <a:rPr kumimoji="1" lang="en-US" altLang="zh-CN" sz="140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             24                    31</a:t>
                </a:r>
                <a:endParaRPr kumimoji="1" lang="en-US" altLang="zh-CN" sz="140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95" name="Line 37"/>
              <p:cNvSpPr>
                <a:spLocks noChangeShapeType="1"/>
              </p:cNvSpPr>
              <p:nvPr/>
            </p:nvSpPr>
            <p:spPr bwMode="auto">
              <a:xfrm>
                <a:off x="723444" y="1212353"/>
                <a:ext cx="5126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6" name="Line 38"/>
              <p:cNvSpPr>
                <a:spLocks noChangeShapeType="1"/>
              </p:cNvSpPr>
              <p:nvPr/>
            </p:nvSpPr>
            <p:spPr bwMode="auto">
              <a:xfrm>
                <a:off x="723444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Line 39"/>
              <p:cNvSpPr>
                <a:spLocks noChangeShapeType="1"/>
              </p:cNvSpPr>
              <p:nvPr/>
            </p:nvSpPr>
            <p:spPr bwMode="auto">
              <a:xfrm>
                <a:off x="883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" name="Line 40"/>
              <p:cNvSpPr>
                <a:spLocks noChangeShapeType="1"/>
              </p:cNvSpPr>
              <p:nvPr/>
            </p:nvSpPr>
            <p:spPr bwMode="auto">
              <a:xfrm>
                <a:off x="104426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" name="Line 41"/>
              <p:cNvSpPr>
                <a:spLocks noChangeShapeType="1"/>
              </p:cNvSpPr>
              <p:nvPr/>
            </p:nvSpPr>
            <p:spPr bwMode="auto">
              <a:xfrm>
                <a:off x="1203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" name="Line 42"/>
              <p:cNvSpPr>
                <a:spLocks noChangeShapeType="1"/>
              </p:cNvSpPr>
              <p:nvPr/>
            </p:nvSpPr>
            <p:spPr bwMode="auto">
              <a:xfrm>
                <a:off x="136508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" name="Line 43"/>
              <p:cNvSpPr>
                <a:spLocks noChangeShapeType="1"/>
              </p:cNvSpPr>
              <p:nvPr/>
            </p:nvSpPr>
            <p:spPr bwMode="auto">
              <a:xfrm>
                <a:off x="152480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" name="Line 44"/>
              <p:cNvSpPr>
                <a:spLocks noChangeShapeType="1"/>
              </p:cNvSpPr>
              <p:nvPr/>
            </p:nvSpPr>
            <p:spPr bwMode="auto">
              <a:xfrm>
                <a:off x="168451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" name="Line 45"/>
              <p:cNvSpPr>
                <a:spLocks noChangeShapeType="1"/>
              </p:cNvSpPr>
              <p:nvPr/>
            </p:nvSpPr>
            <p:spPr bwMode="auto">
              <a:xfrm>
                <a:off x="184423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" name="Line 46"/>
              <p:cNvSpPr>
                <a:spLocks noChangeShapeType="1"/>
              </p:cNvSpPr>
              <p:nvPr/>
            </p:nvSpPr>
            <p:spPr bwMode="auto">
              <a:xfrm>
                <a:off x="2005339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47"/>
              <p:cNvSpPr>
                <a:spLocks noChangeShapeType="1"/>
              </p:cNvSpPr>
              <p:nvPr/>
            </p:nvSpPr>
            <p:spPr bwMode="auto">
              <a:xfrm>
                <a:off x="216505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48"/>
              <p:cNvSpPr>
                <a:spLocks noChangeShapeType="1"/>
              </p:cNvSpPr>
              <p:nvPr/>
            </p:nvSpPr>
            <p:spPr bwMode="auto">
              <a:xfrm>
                <a:off x="232616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49"/>
              <p:cNvSpPr>
                <a:spLocks noChangeShapeType="1"/>
              </p:cNvSpPr>
              <p:nvPr/>
            </p:nvSpPr>
            <p:spPr bwMode="auto">
              <a:xfrm>
                <a:off x="2485876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50"/>
              <p:cNvSpPr>
                <a:spLocks noChangeShapeType="1"/>
              </p:cNvSpPr>
              <p:nvPr/>
            </p:nvSpPr>
            <p:spPr bwMode="auto">
              <a:xfrm>
                <a:off x="264698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51"/>
              <p:cNvSpPr>
                <a:spLocks noChangeShapeType="1"/>
              </p:cNvSpPr>
              <p:nvPr/>
            </p:nvSpPr>
            <p:spPr bwMode="auto">
              <a:xfrm>
                <a:off x="280669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52"/>
              <p:cNvSpPr>
                <a:spLocks noChangeShapeType="1"/>
              </p:cNvSpPr>
              <p:nvPr/>
            </p:nvSpPr>
            <p:spPr bwMode="auto">
              <a:xfrm>
                <a:off x="2966414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" name="Line 53"/>
              <p:cNvSpPr>
                <a:spLocks noChangeShapeType="1"/>
              </p:cNvSpPr>
              <p:nvPr/>
            </p:nvSpPr>
            <p:spPr bwMode="auto">
              <a:xfrm>
                <a:off x="312613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" name="Line 54"/>
              <p:cNvSpPr>
                <a:spLocks noChangeShapeType="1"/>
              </p:cNvSpPr>
              <p:nvPr/>
            </p:nvSpPr>
            <p:spPr bwMode="auto">
              <a:xfrm>
                <a:off x="328584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" name="Line 55"/>
              <p:cNvSpPr>
                <a:spLocks noChangeShapeType="1"/>
              </p:cNvSpPr>
              <p:nvPr/>
            </p:nvSpPr>
            <p:spPr bwMode="auto">
              <a:xfrm>
                <a:off x="3446951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" name="Line 56"/>
              <p:cNvSpPr>
                <a:spLocks noChangeShapeType="1"/>
              </p:cNvSpPr>
              <p:nvPr/>
            </p:nvSpPr>
            <p:spPr bwMode="auto">
              <a:xfrm>
                <a:off x="3606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" name="Line 57"/>
              <p:cNvSpPr>
                <a:spLocks noChangeShapeType="1"/>
              </p:cNvSpPr>
              <p:nvPr/>
            </p:nvSpPr>
            <p:spPr bwMode="auto">
              <a:xfrm>
                <a:off x="376777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" name="Line 58"/>
              <p:cNvSpPr>
                <a:spLocks noChangeShapeType="1"/>
              </p:cNvSpPr>
              <p:nvPr/>
            </p:nvSpPr>
            <p:spPr bwMode="auto">
              <a:xfrm>
                <a:off x="3927488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" name="Line 59"/>
              <p:cNvSpPr>
                <a:spLocks noChangeShapeType="1"/>
              </p:cNvSpPr>
              <p:nvPr/>
            </p:nvSpPr>
            <p:spPr bwMode="auto">
              <a:xfrm>
                <a:off x="408859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" name="Line 60"/>
              <p:cNvSpPr>
                <a:spLocks noChangeShapeType="1"/>
              </p:cNvSpPr>
              <p:nvPr/>
            </p:nvSpPr>
            <p:spPr bwMode="auto">
              <a:xfrm>
                <a:off x="424830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" name="Line 61"/>
              <p:cNvSpPr>
                <a:spLocks noChangeShapeType="1"/>
              </p:cNvSpPr>
              <p:nvPr/>
            </p:nvSpPr>
            <p:spPr bwMode="auto">
              <a:xfrm>
                <a:off x="440802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" name="Line 62"/>
              <p:cNvSpPr>
                <a:spLocks noChangeShapeType="1"/>
              </p:cNvSpPr>
              <p:nvPr/>
            </p:nvSpPr>
            <p:spPr bwMode="auto">
              <a:xfrm>
                <a:off x="4567741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" name="Line 63"/>
              <p:cNvSpPr>
                <a:spLocks noChangeShapeType="1"/>
              </p:cNvSpPr>
              <p:nvPr/>
            </p:nvSpPr>
            <p:spPr bwMode="auto">
              <a:xfrm>
                <a:off x="472745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" name="Line 64"/>
              <p:cNvSpPr>
                <a:spLocks noChangeShapeType="1"/>
              </p:cNvSpPr>
              <p:nvPr/>
            </p:nvSpPr>
            <p:spPr bwMode="auto">
              <a:xfrm>
                <a:off x="4888562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" name="Line 65"/>
              <p:cNvSpPr>
                <a:spLocks noChangeShapeType="1"/>
              </p:cNvSpPr>
              <p:nvPr/>
            </p:nvSpPr>
            <p:spPr bwMode="auto">
              <a:xfrm>
                <a:off x="5049667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Line 66"/>
              <p:cNvSpPr>
                <a:spLocks noChangeShapeType="1"/>
              </p:cNvSpPr>
              <p:nvPr/>
            </p:nvSpPr>
            <p:spPr bwMode="auto">
              <a:xfrm>
                <a:off x="5209383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67"/>
              <p:cNvSpPr>
                <a:spLocks noChangeShapeType="1"/>
              </p:cNvSpPr>
              <p:nvPr/>
            </p:nvSpPr>
            <p:spPr bwMode="auto">
              <a:xfrm>
                <a:off x="5369099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" name="Line 68"/>
              <p:cNvSpPr>
                <a:spLocks noChangeShapeType="1"/>
              </p:cNvSpPr>
              <p:nvPr/>
            </p:nvSpPr>
            <p:spPr bwMode="auto">
              <a:xfrm>
                <a:off x="5528815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7" name="Line 69"/>
              <p:cNvSpPr>
                <a:spLocks noChangeShapeType="1"/>
              </p:cNvSpPr>
              <p:nvPr/>
            </p:nvSpPr>
            <p:spPr bwMode="auto">
              <a:xfrm>
                <a:off x="5689920" y="999769"/>
                <a:ext cx="0" cy="212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8" name="Line 70"/>
              <p:cNvSpPr>
                <a:spLocks noChangeShapeType="1"/>
              </p:cNvSpPr>
              <p:nvPr/>
            </p:nvSpPr>
            <p:spPr bwMode="auto">
              <a:xfrm>
                <a:off x="5849636" y="1071088"/>
                <a:ext cx="0" cy="14126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9" name="Rectangle 7"/>
              <p:cNvSpPr>
                <a:spLocks noChangeArrowheads="1"/>
              </p:cNvSpPr>
              <p:nvPr/>
            </p:nvSpPr>
            <p:spPr bwMode="auto">
              <a:xfrm>
                <a:off x="729000" y="1234316"/>
                <a:ext cx="5133136" cy="26278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 b="0" u="none">
                  <a:solidFill>
                    <a:schemeClr val="tx1"/>
                  </a:solidFill>
                  <a:latin typeface="Tahoma" pitchFamily="34" charset="0"/>
                  <a:ea typeface="宋体" charset="-122"/>
                </a:endParaRPr>
              </a:p>
            </p:txBody>
          </p:sp>
          <p:sp>
            <p:nvSpPr>
              <p:cNvPr id="130" name="Line 10"/>
              <p:cNvSpPr>
                <a:spLocks noChangeShapeType="1"/>
              </p:cNvSpPr>
              <p:nvPr/>
            </p:nvSpPr>
            <p:spPr bwMode="auto">
              <a:xfrm>
                <a:off x="722056" y="1604623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" name="Line 11"/>
              <p:cNvSpPr>
                <a:spLocks noChangeShapeType="1"/>
              </p:cNvSpPr>
              <p:nvPr/>
            </p:nvSpPr>
            <p:spPr bwMode="auto">
              <a:xfrm>
                <a:off x="734556" y="2055848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" name="Line 12"/>
              <p:cNvSpPr>
                <a:spLocks noChangeShapeType="1"/>
              </p:cNvSpPr>
              <p:nvPr/>
            </p:nvSpPr>
            <p:spPr bwMode="auto">
              <a:xfrm>
                <a:off x="722056" y="2513931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" name="Line 13"/>
              <p:cNvSpPr>
                <a:spLocks noChangeShapeType="1"/>
              </p:cNvSpPr>
              <p:nvPr/>
            </p:nvSpPr>
            <p:spPr bwMode="auto">
              <a:xfrm>
                <a:off x="722056" y="2954185"/>
                <a:ext cx="5140080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4" name="Line 14"/>
              <p:cNvSpPr>
                <a:spLocks noChangeShapeType="1"/>
              </p:cNvSpPr>
              <p:nvPr/>
            </p:nvSpPr>
            <p:spPr bwMode="auto">
              <a:xfrm>
                <a:off x="734556" y="3404039"/>
                <a:ext cx="5131747" cy="13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" name="Line 15"/>
              <p:cNvSpPr>
                <a:spLocks noChangeShapeType="1"/>
              </p:cNvSpPr>
              <p:nvPr/>
            </p:nvSpPr>
            <p:spPr bwMode="auto">
              <a:xfrm>
                <a:off x="3296957" y="1235688"/>
                <a:ext cx="1389" cy="3730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" name="Rectangle 16"/>
              <p:cNvSpPr>
                <a:spLocks noChangeArrowheads="1"/>
              </p:cNvSpPr>
              <p:nvPr/>
            </p:nvSpPr>
            <p:spPr bwMode="auto">
              <a:xfrm>
                <a:off x="3909434" y="1248031"/>
                <a:ext cx="141939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目  的  端  口</a:t>
                </a:r>
              </a:p>
            </p:txBody>
          </p:sp>
          <p:sp>
            <p:nvSpPr>
              <p:cNvPr id="137" name="Rectangle 18"/>
              <p:cNvSpPr>
                <a:spLocks noChangeArrowheads="1"/>
              </p:cNvSpPr>
              <p:nvPr/>
            </p:nvSpPr>
            <p:spPr bwMode="auto">
              <a:xfrm>
                <a:off x="1326199" y="3013160"/>
                <a:ext cx="119162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检   验   和</a:t>
                </a:r>
              </a:p>
            </p:txBody>
          </p:sp>
          <p:sp>
            <p:nvSpPr>
              <p:cNvPr id="138" name="Rectangle 19"/>
              <p:cNvSpPr>
                <a:spLocks noChangeArrowheads="1"/>
              </p:cNvSpPr>
              <p:nvPr/>
            </p:nvSpPr>
            <p:spPr bwMode="auto">
              <a:xfrm>
                <a:off x="928662" y="3447927"/>
                <a:ext cx="339464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选    项    （长  度  可  变）</a:t>
                </a:r>
              </a:p>
            </p:txBody>
          </p:sp>
          <p:sp>
            <p:nvSpPr>
              <p:cNvPr id="139" name="Rectangle 20"/>
              <p:cNvSpPr>
                <a:spLocks noChangeArrowheads="1"/>
              </p:cNvSpPr>
              <p:nvPr/>
            </p:nvSpPr>
            <p:spPr bwMode="auto">
              <a:xfrm>
                <a:off x="1390086" y="1248031"/>
                <a:ext cx="107357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源  端  口</a:t>
                </a:r>
              </a:p>
            </p:txBody>
          </p:sp>
          <p:sp>
            <p:nvSpPr>
              <p:cNvPr id="140" name="Rectangle 21"/>
              <p:cNvSpPr>
                <a:spLocks noChangeArrowheads="1"/>
              </p:cNvSpPr>
              <p:nvPr/>
            </p:nvSpPr>
            <p:spPr bwMode="auto">
              <a:xfrm>
                <a:off x="2901139" y="1689656"/>
                <a:ext cx="1312450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序   号</a:t>
                </a:r>
              </a:p>
            </p:txBody>
          </p:sp>
          <p:sp>
            <p:nvSpPr>
              <p:cNvPr id="141" name="Line 22"/>
              <p:cNvSpPr>
                <a:spLocks noChangeShapeType="1"/>
              </p:cNvSpPr>
              <p:nvPr/>
            </p:nvSpPr>
            <p:spPr bwMode="auto">
              <a:xfrm>
                <a:off x="3296957" y="2515303"/>
                <a:ext cx="1389" cy="8709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" name="Rectangle 23"/>
              <p:cNvSpPr>
                <a:spLocks noChangeArrowheads="1"/>
              </p:cNvSpPr>
              <p:nvPr/>
            </p:nvSpPr>
            <p:spPr bwMode="auto">
              <a:xfrm>
                <a:off x="3783050" y="3051562"/>
                <a:ext cx="159716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紧   急   指   针</a:t>
                </a:r>
              </a:p>
            </p:txBody>
          </p:sp>
          <p:sp>
            <p:nvSpPr>
              <p:cNvPr id="143" name="Rectangle 24"/>
              <p:cNvSpPr>
                <a:spLocks noChangeArrowheads="1"/>
              </p:cNvSpPr>
              <p:nvPr/>
            </p:nvSpPr>
            <p:spPr bwMode="auto">
              <a:xfrm>
                <a:off x="4194145" y="2585250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窗   口</a:t>
                </a:r>
              </a:p>
            </p:txBody>
          </p:sp>
          <p:sp>
            <p:nvSpPr>
              <p:cNvPr id="144" name="Rectangle 25"/>
              <p:cNvSpPr>
                <a:spLocks noChangeArrowheads="1"/>
              </p:cNvSpPr>
              <p:nvPr/>
            </p:nvSpPr>
            <p:spPr bwMode="auto">
              <a:xfrm>
                <a:off x="2666426" y="2142253"/>
                <a:ext cx="1747155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确    认    号</a:t>
                </a:r>
              </a:p>
            </p:txBody>
          </p:sp>
          <p:sp>
            <p:nvSpPr>
              <p:cNvPr id="145" name="Line 26"/>
              <p:cNvSpPr>
                <a:spLocks noChangeShapeType="1"/>
              </p:cNvSpPr>
              <p:nvPr/>
            </p:nvSpPr>
            <p:spPr bwMode="auto">
              <a:xfrm>
                <a:off x="1408141" y="2524903"/>
                <a:ext cx="1389" cy="440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6" name="Line 27"/>
              <p:cNvSpPr>
                <a:spLocks noChangeShapeType="1"/>
              </p:cNvSpPr>
              <p:nvPr/>
            </p:nvSpPr>
            <p:spPr bwMode="auto">
              <a:xfrm>
                <a:off x="264142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7" name="Line 28"/>
              <p:cNvSpPr>
                <a:spLocks noChangeShapeType="1"/>
              </p:cNvSpPr>
              <p:nvPr/>
            </p:nvSpPr>
            <p:spPr bwMode="auto">
              <a:xfrm>
                <a:off x="2321995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8" name="Line 29"/>
              <p:cNvSpPr>
                <a:spLocks noChangeShapeType="1"/>
              </p:cNvSpPr>
              <p:nvPr/>
            </p:nvSpPr>
            <p:spPr bwMode="auto">
              <a:xfrm>
                <a:off x="2485877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49" name="Line 30"/>
              <p:cNvSpPr>
                <a:spLocks noChangeShapeType="1"/>
              </p:cNvSpPr>
              <p:nvPr/>
            </p:nvSpPr>
            <p:spPr bwMode="auto">
              <a:xfrm>
                <a:off x="2962248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0" name="Line 31"/>
              <p:cNvSpPr>
                <a:spLocks noChangeShapeType="1"/>
              </p:cNvSpPr>
              <p:nvPr/>
            </p:nvSpPr>
            <p:spPr bwMode="auto">
              <a:xfrm>
                <a:off x="2801143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1" name="Line 32"/>
              <p:cNvSpPr>
                <a:spLocks noChangeShapeType="1"/>
              </p:cNvSpPr>
              <p:nvPr/>
            </p:nvSpPr>
            <p:spPr bwMode="auto">
              <a:xfrm>
                <a:off x="3126130" y="2511188"/>
                <a:ext cx="1389" cy="4347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1100"/>
              </a:p>
            </p:txBody>
          </p:sp>
          <p:sp>
            <p:nvSpPr>
              <p:cNvPr id="152" name="Rectangle 33"/>
              <p:cNvSpPr>
                <a:spLocks noChangeArrowheads="1"/>
              </p:cNvSpPr>
              <p:nvPr/>
            </p:nvSpPr>
            <p:spPr bwMode="auto">
              <a:xfrm>
                <a:off x="1491471" y="2577021"/>
                <a:ext cx="786081" cy="3401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保   留</a:t>
                </a:r>
              </a:p>
            </p:txBody>
          </p:sp>
          <p:sp>
            <p:nvSpPr>
              <p:cNvPr id="153" name="Rectangle 34"/>
              <p:cNvSpPr>
                <a:spLocks noChangeArrowheads="1"/>
              </p:cNvSpPr>
              <p:nvPr/>
            </p:nvSpPr>
            <p:spPr bwMode="auto">
              <a:xfrm>
                <a:off x="3085854" y="2509817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F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I</a:t>
                </a:r>
              </a:p>
              <a:p>
                <a:pPr algn="ctr"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4" name="Rectangle 75"/>
              <p:cNvSpPr>
                <a:spLocks noChangeArrowheads="1"/>
              </p:cNvSpPr>
              <p:nvPr/>
            </p:nvSpPr>
            <p:spPr bwMode="auto">
              <a:xfrm>
                <a:off x="2923360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Y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N</a:t>
                </a:r>
              </a:p>
            </p:txBody>
          </p:sp>
          <p:sp>
            <p:nvSpPr>
              <p:cNvPr id="155" name="Rectangle 76"/>
              <p:cNvSpPr>
                <a:spLocks noChangeArrowheads="1"/>
              </p:cNvSpPr>
              <p:nvPr/>
            </p:nvSpPr>
            <p:spPr bwMode="auto">
              <a:xfrm>
                <a:off x="2773366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T</a:t>
                </a:r>
              </a:p>
            </p:txBody>
          </p:sp>
          <p:sp>
            <p:nvSpPr>
              <p:cNvPr id="156" name="Rectangle 77"/>
              <p:cNvSpPr>
                <a:spLocks noChangeArrowheads="1"/>
              </p:cNvSpPr>
              <p:nvPr/>
            </p:nvSpPr>
            <p:spPr bwMode="auto">
              <a:xfrm>
                <a:off x="2598373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P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S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H</a:t>
                </a:r>
              </a:p>
            </p:txBody>
          </p:sp>
          <p:sp>
            <p:nvSpPr>
              <p:cNvPr id="157" name="Rectangle 78"/>
              <p:cNvSpPr>
                <a:spLocks noChangeArrowheads="1"/>
              </p:cNvSpPr>
              <p:nvPr/>
            </p:nvSpPr>
            <p:spPr bwMode="auto">
              <a:xfrm>
                <a:off x="2449767" y="2524903"/>
                <a:ext cx="285336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A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C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K</a:t>
                </a:r>
              </a:p>
            </p:txBody>
          </p:sp>
          <p:sp>
            <p:nvSpPr>
              <p:cNvPr id="158" name="Rectangle 79"/>
              <p:cNvSpPr>
                <a:spLocks noChangeArrowheads="1"/>
              </p:cNvSpPr>
              <p:nvPr/>
            </p:nvSpPr>
            <p:spPr bwMode="auto">
              <a:xfrm>
                <a:off x="2281718" y="2512560"/>
                <a:ext cx="291748" cy="4706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U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R</a:t>
                </a:r>
              </a:p>
              <a:p>
                <a:pPr defTabSz="762000" eaLnBrk="0" hangingPunct="0">
                  <a:lnSpc>
                    <a:spcPct val="75000"/>
                  </a:lnSpc>
                </a:pPr>
                <a:r>
                  <a:rPr kumimoji="1" lang="en-US" altLang="zh-CN" sz="110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G</a:t>
                </a:r>
              </a:p>
            </p:txBody>
          </p:sp>
          <p:sp>
            <p:nvSpPr>
              <p:cNvPr id="159" name="Line 81"/>
              <p:cNvSpPr>
                <a:spLocks noChangeShapeType="1"/>
              </p:cNvSpPr>
              <p:nvPr/>
            </p:nvSpPr>
            <p:spPr bwMode="auto">
              <a:xfrm flipH="1">
                <a:off x="4566353" y="3405410"/>
                <a:ext cx="2778" cy="45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0" name="Rectangle 83"/>
              <p:cNvSpPr>
                <a:spLocks noChangeArrowheads="1"/>
              </p:cNvSpPr>
              <p:nvPr/>
            </p:nvSpPr>
            <p:spPr bwMode="auto">
              <a:xfrm>
                <a:off x="4791344" y="3447927"/>
                <a:ext cx="106654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kumimoji="1" lang="zh-CN" altLang="en-US" sz="2000" b="0" u="none" dirty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填   </a:t>
                </a:r>
                <a:r>
                  <a:rPr kumimoji="1" lang="zh-CN" altLang="en-US" sz="2000" b="0" u="none" dirty="0" smtClean="0">
                    <a:solidFill>
                      <a:srgbClr val="333399"/>
                    </a:solidFill>
                    <a:latin typeface="Arial" charset="0"/>
                    <a:ea typeface="黑体" pitchFamily="2" charset="-122"/>
                  </a:rPr>
                  <a:t>充</a:t>
                </a:r>
                <a:endParaRPr kumimoji="1" lang="zh-CN" altLang="en-US" sz="20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endParaRPr>
              </a:p>
            </p:txBody>
          </p:sp>
        </p:grpSp>
        <p:sp>
          <p:nvSpPr>
            <p:cNvPr id="85" name="Rectangle 14"/>
            <p:cNvSpPr>
              <a:spLocks noChangeArrowheads="1"/>
            </p:cNvSpPr>
            <p:nvPr/>
          </p:nvSpPr>
          <p:spPr bwMode="auto">
            <a:xfrm>
              <a:off x="811762" y="2499054"/>
              <a:ext cx="593112" cy="5329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报头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kumimoji="1" lang="zh-CN" altLang="en-US" sz="1600" b="0" u="none" dirty="0">
                  <a:solidFill>
                    <a:srgbClr val="333399"/>
                  </a:solidFill>
                  <a:latin typeface="Arial" charset="0"/>
                  <a:ea typeface="黑体" pitchFamily="2" charset="-122"/>
                </a:rPr>
                <a:t>长度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</p:bldLst>
  </p:timing>
</p:sld>
</file>

<file path=ppt/theme/theme1.xml><?xml version="1.0" encoding="utf-8"?>
<a:theme xmlns:a="http://schemas.openxmlformats.org/drawingml/2006/main" name="继续教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6比9模版">
      <a:majorFont>
        <a:latin typeface="Constantia"/>
        <a:ea typeface="微软雅黑"/>
        <a:cs typeface=""/>
      </a:majorFont>
      <a:minorFont>
        <a:latin typeface="Constanti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1" i="0" u="sng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微软雅黑" pitchFamily="34" charset="-122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1" i="0" u="sng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微软雅黑" pitchFamily="34" charset="-122"/>
            <a:cs typeface="Times New Roman" pitchFamily="18" charset="0"/>
          </a:defRPr>
        </a:defPPr>
      </a:lstStyle>
    </a:lnDef>
  </a:objectDefaults>
  <a:extraClrSchemeLst>
    <a:extraClrScheme>
      <a:clrScheme name="16比9模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比9模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继续教育</Template>
  <TotalTime>8779</TotalTime>
  <Words>2046</Words>
  <Application>Microsoft Office PowerPoint</Application>
  <PresentationFormat>自定义</PresentationFormat>
  <Paragraphs>659</Paragraphs>
  <Slides>24</Slides>
  <Notes>17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继续教育</vt:lpstr>
      <vt:lpstr>计算机网络技术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二、TCP最大段长度（MSS）</vt:lpstr>
      <vt:lpstr>MSS值的选择应该考虑的因素</vt:lpstr>
      <vt:lpstr>MSS值的选择应该考虑的因素</vt:lpstr>
      <vt:lpstr>MSS值的选择应该考虑的因素</vt:lpstr>
      <vt:lpstr>MSS值的选择应该考虑的因素</vt:lpstr>
      <vt:lpstr>MSS值的选择应该考虑的因素</vt:lpstr>
    </vt:vector>
  </TitlesOfParts>
  <Company>tonecom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文件传输协议（一）</dc:title>
  <dc:creator>xjd</dc:creator>
  <cp:lastModifiedBy>微软用户</cp:lastModifiedBy>
  <cp:revision>1051</cp:revision>
  <cp:lastPrinted>1999-06-03T07:41:47Z</cp:lastPrinted>
  <dcterms:created xsi:type="dcterms:W3CDTF">1999-05-31T06:37:31Z</dcterms:created>
  <dcterms:modified xsi:type="dcterms:W3CDTF">2014-05-13T06:46:04Z</dcterms:modified>
</cp:coreProperties>
</file>